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56" r:id="rId5"/>
    <p:sldId id="261" r:id="rId6"/>
    <p:sldId id="276" r:id="rId7"/>
    <p:sldId id="277" r:id="rId8"/>
    <p:sldId id="278" r:id="rId9"/>
    <p:sldId id="279" r:id="rId10"/>
    <p:sldId id="280" r:id="rId11"/>
    <p:sldId id="281" r:id="rId12"/>
    <p:sldId id="282" r:id="rId13"/>
    <p:sldId id="283" r:id="rId14"/>
    <p:sldId id="284" r:id="rId15"/>
    <p:sldId id="292" r:id="rId16"/>
    <p:sldId id="285" r:id="rId17"/>
    <p:sldId id="286" r:id="rId18"/>
    <p:sldId id="288" r:id="rId19"/>
    <p:sldId id="287" r:id="rId20"/>
    <p:sldId id="289" r:id="rId21"/>
    <p:sldId id="290" r:id="rId22"/>
    <p:sldId id="291" r:id="rId23"/>
    <p:sldId id="301" r:id="rId24"/>
    <p:sldId id="302" r:id="rId25"/>
    <p:sldId id="303" r:id="rId26"/>
    <p:sldId id="305" r:id="rId27"/>
    <p:sldId id="306" r:id="rId28"/>
    <p:sldId id="304" r:id="rId29"/>
    <p:sldId id="309" r:id="rId30"/>
    <p:sldId id="294" r:id="rId31"/>
    <p:sldId id="295" r:id="rId32"/>
    <p:sldId id="298" r:id="rId33"/>
    <p:sldId id="299" r:id="rId34"/>
    <p:sldId id="27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3112B3-FC24-2448-BD44-035082C4F267}" v="17" dt="2023-04-10T03:39:34.595"/>
    <p1510:client id="{E18774D9-A17E-6114-1E5C-DC9F2F894956}" v="626" dt="2023-04-09T21:57:15.589"/>
    <p1510:client id="{E34F92AC-3E55-E613-AC3C-53DAC957CCEA}" v="45" dt="2023-04-09T22:00:12.754"/>
    <p1510:client id="{F053F3D0-1C8C-B780-6D84-A0B3E0DAA8A6}" v="12" dt="2023-04-09T22:01:36.6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07"/>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60793E-FCAE-EC44-921C-718F71393E80}" type="doc">
      <dgm:prSet loTypeId="urn:microsoft.com/office/officeart/2005/8/layout/vList3" loCatId="" qsTypeId="urn:microsoft.com/office/officeart/2005/8/quickstyle/3d3" qsCatId="3D" csTypeId="urn:microsoft.com/office/officeart/2005/8/colors/accent1_2" csCatId="accent1" phldr="1"/>
      <dgm:spPr/>
      <dgm:t>
        <a:bodyPr/>
        <a:lstStyle/>
        <a:p>
          <a:endParaRPr lang="en-US"/>
        </a:p>
      </dgm:t>
    </dgm:pt>
    <dgm:pt modelId="{7672ECAC-A87F-864D-8268-09F18FC7631C}">
      <dgm:prSet phldrT="[Text]"/>
      <dgm:spPr/>
      <dgm:t>
        <a:bodyPr/>
        <a:lstStyle/>
        <a:p>
          <a:r>
            <a:rPr lang="en-US" b="0" i="0" u="none" dirty="0"/>
            <a:t>Examine the top 20 companies in the </a:t>
          </a:r>
          <a:r>
            <a:rPr lang="en-US" b="0" i="0" u="none" dirty="0" err="1"/>
            <a:t>layoffs.fyi</a:t>
          </a:r>
          <a:r>
            <a:rPr lang="en-US" b="0" i="0" u="none" dirty="0"/>
            <a:t> dataset and observe the percentage of total layoffs for each company in the subset of top 20 companies.</a:t>
          </a:r>
          <a:endParaRPr lang="en-US" dirty="0"/>
        </a:p>
      </dgm:t>
    </dgm:pt>
    <dgm:pt modelId="{0B4B256F-6754-CD43-A6B5-105E32FC9F30}" type="parTrans" cxnId="{D47E057B-00C8-D547-993C-481825BDF86F}">
      <dgm:prSet/>
      <dgm:spPr/>
      <dgm:t>
        <a:bodyPr/>
        <a:lstStyle/>
        <a:p>
          <a:endParaRPr lang="en-US"/>
        </a:p>
      </dgm:t>
    </dgm:pt>
    <dgm:pt modelId="{1EB96CE9-CE19-1640-A407-5E479B8412BF}" type="sibTrans" cxnId="{D47E057B-00C8-D547-993C-481825BDF86F}">
      <dgm:prSet/>
      <dgm:spPr/>
      <dgm:t>
        <a:bodyPr/>
        <a:lstStyle/>
        <a:p>
          <a:endParaRPr lang="en-US"/>
        </a:p>
      </dgm:t>
    </dgm:pt>
    <dgm:pt modelId="{FD017438-E814-2244-8CB0-3242737AE49C}">
      <dgm:prSet phldrT="[Text]"/>
      <dgm:spPr/>
      <dgm:t>
        <a:bodyPr/>
        <a:lstStyle/>
        <a:p>
          <a:pPr>
            <a:buFont typeface="+mj-lt"/>
            <a:buAutoNum type="arabicPeriod"/>
          </a:pPr>
          <a:r>
            <a:rPr lang="en-US" b="0" i="0" u="none" dirty="0"/>
            <a:t>Present the number of layoffs over time by quarter in a line chart based on the </a:t>
          </a:r>
          <a:r>
            <a:rPr lang="en-US" b="0" i="0" u="none" dirty="0" err="1"/>
            <a:t>layoffs.fyi</a:t>
          </a:r>
          <a:r>
            <a:rPr lang="en-US" b="0" i="0" u="none" dirty="0"/>
            <a:t> dataset.</a:t>
          </a:r>
          <a:endParaRPr lang="en-US" dirty="0"/>
        </a:p>
      </dgm:t>
    </dgm:pt>
    <dgm:pt modelId="{F561E6F8-C3C7-8D4F-8795-CDD369621A40}" type="parTrans" cxnId="{B69F0196-4CAB-2049-AB16-D7096E07C04F}">
      <dgm:prSet/>
      <dgm:spPr/>
      <dgm:t>
        <a:bodyPr/>
        <a:lstStyle/>
        <a:p>
          <a:endParaRPr lang="en-US"/>
        </a:p>
      </dgm:t>
    </dgm:pt>
    <dgm:pt modelId="{302D6976-F931-2145-894B-43AA5317DCE9}" type="sibTrans" cxnId="{B69F0196-4CAB-2049-AB16-D7096E07C04F}">
      <dgm:prSet/>
      <dgm:spPr/>
      <dgm:t>
        <a:bodyPr/>
        <a:lstStyle/>
        <a:p>
          <a:endParaRPr lang="en-US"/>
        </a:p>
      </dgm:t>
    </dgm:pt>
    <dgm:pt modelId="{326EB88E-11F8-7F40-9198-19A4DCA84B6F}">
      <dgm:prSet phldrT="[Text]"/>
      <dgm:spPr/>
      <dgm:t>
        <a:bodyPr/>
        <a:lstStyle/>
        <a:p>
          <a:r>
            <a:rPr lang="en-US" b="0" i="0" u="none" dirty="0"/>
            <a:t>Discover the cumulative number of layoffs over time by quarter in a line chart and step chart based on the </a:t>
          </a:r>
          <a:r>
            <a:rPr lang="en-US" b="0" i="0" u="none" dirty="0" err="1"/>
            <a:t>layoffs.fyi</a:t>
          </a:r>
          <a:r>
            <a:rPr lang="en-US" b="0" i="0" u="none" dirty="0"/>
            <a:t> dataset.</a:t>
          </a:r>
          <a:endParaRPr lang="en-US" dirty="0"/>
        </a:p>
      </dgm:t>
    </dgm:pt>
    <dgm:pt modelId="{11C209AB-7F4E-924E-99F5-14E4ED577A51}" type="parTrans" cxnId="{94DAC13A-9433-174F-BBD9-DE9BDC0C8BFA}">
      <dgm:prSet/>
      <dgm:spPr/>
      <dgm:t>
        <a:bodyPr/>
        <a:lstStyle/>
        <a:p>
          <a:endParaRPr lang="en-US"/>
        </a:p>
      </dgm:t>
    </dgm:pt>
    <dgm:pt modelId="{48B0EFF3-0A10-3A44-B3D1-E097E7986E4E}" type="sibTrans" cxnId="{94DAC13A-9433-174F-BBD9-DE9BDC0C8BFA}">
      <dgm:prSet/>
      <dgm:spPr/>
      <dgm:t>
        <a:bodyPr/>
        <a:lstStyle/>
        <a:p>
          <a:endParaRPr lang="en-US"/>
        </a:p>
      </dgm:t>
    </dgm:pt>
    <dgm:pt modelId="{3F31F421-AE51-9C47-9C7B-CF209779A9A4}">
      <dgm:prSet phldrT="[Text]"/>
      <dgm:spPr/>
      <dgm:t>
        <a:bodyPr/>
        <a:lstStyle/>
        <a:p>
          <a:pPr>
            <a:buSzPts val="1000"/>
            <a:buFont typeface="+mj-lt"/>
            <a:buAutoNum type="arabicPeriod"/>
          </a:pPr>
          <a:r>
            <a:rPr lang="en-US"/>
            <a:t>Examine the percentage of layoffs by funding stage and observe the funds raised as color luminance to determine which funding stage has the highest funds raised and highest layoffs.</a:t>
          </a:r>
          <a:endParaRPr lang="en-US" dirty="0"/>
        </a:p>
      </dgm:t>
    </dgm:pt>
    <dgm:pt modelId="{988B03A0-D8AC-1C45-9981-0692A6ACE343}" type="parTrans" cxnId="{64247370-99D9-6E42-B1A8-A206D48A35F8}">
      <dgm:prSet/>
      <dgm:spPr/>
      <dgm:t>
        <a:bodyPr/>
        <a:lstStyle/>
        <a:p>
          <a:endParaRPr lang="en-US"/>
        </a:p>
      </dgm:t>
    </dgm:pt>
    <dgm:pt modelId="{8C0B8C44-68E1-5D46-AACB-90D5FB2198D0}" type="sibTrans" cxnId="{64247370-99D9-6E42-B1A8-A206D48A35F8}">
      <dgm:prSet/>
      <dgm:spPr/>
      <dgm:t>
        <a:bodyPr/>
        <a:lstStyle/>
        <a:p>
          <a:endParaRPr lang="en-US"/>
        </a:p>
      </dgm:t>
    </dgm:pt>
    <dgm:pt modelId="{46CE792C-D8D2-3242-A187-A871973F02DD}">
      <dgm:prSet/>
      <dgm:spPr/>
      <dgm:t>
        <a:bodyPr/>
        <a:lstStyle/>
        <a:p>
          <a:pPr>
            <a:buSzPts val="1000"/>
            <a:buFont typeface="+mj-lt"/>
            <a:buAutoNum type="arabicPeriod"/>
          </a:pPr>
          <a:r>
            <a:rPr lang="en-US"/>
            <a:t>Examine the relationship between percentage of total funds raised and percentage of total layoffs to determine if companies raising significant capital have higher layoffs or vice versa (do companies raising less capital have lower layoffs?)</a:t>
          </a:r>
          <a:endParaRPr lang="en-US" dirty="0"/>
        </a:p>
      </dgm:t>
    </dgm:pt>
    <dgm:pt modelId="{F08E216C-D51B-834C-9176-E51F8A69EF8D}" type="parTrans" cxnId="{5D79CE81-60C0-354E-AA77-6B5C0A46EF64}">
      <dgm:prSet/>
      <dgm:spPr/>
      <dgm:t>
        <a:bodyPr/>
        <a:lstStyle/>
        <a:p>
          <a:endParaRPr lang="en-US"/>
        </a:p>
      </dgm:t>
    </dgm:pt>
    <dgm:pt modelId="{9567ED19-FAC8-2544-91A7-CC381CF33372}" type="sibTrans" cxnId="{5D79CE81-60C0-354E-AA77-6B5C0A46EF64}">
      <dgm:prSet/>
      <dgm:spPr/>
      <dgm:t>
        <a:bodyPr/>
        <a:lstStyle/>
        <a:p>
          <a:endParaRPr lang="en-US"/>
        </a:p>
      </dgm:t>
    </dgm:pt>
    <dgm:pt modelId="{EE45CF01-2477-734B-84D8-1195BBABD993}" type="pres">
      <dgm:prSet presAssocID="{D460793E-FCAE-EC44-921C-718F71393E80}" presName="linearFlow" presStyleCnt="0">
        <dgm:presLayoutVars>
          <dgm:dir/>
          <dgm:resizeHandles val="exact"/>
        </dgm:presLayoutVars>
      </dgm:prSet>
      <dgm:spPr/>
    </dgm:pt>
    <dgm:pt modelId="{1FDDA0A0-8FA9-954E-B542-39B91020E8DE}" type="pres">
      <dgm:prSet presAssocID="{7672ECAC-A87F-864D-8268-09F18FC7631C}" presName="composite" presStyleCnt="0"/>
      <dgm:spPr/>
    </dgm:pt>
    <dgm:pt modelId="{A7A53B65-72C2-2E4C-83DD-09C706087A83}" type="pres">
      <dgm:prSet presAssocID="{7672ECAC-A87F-864D-8268-09F18FC7631C}" presName="imgShp" presStyleLbl="fgImgPlace1" presStyleIdx="0" presStyleCnt="5"/>
      <dgm:spPr/>
    </dgm:pt>
    <dgm:pt modelId="{AB8EF217-5034-6246-ACA7-8BBD93A804C9}" type="pres">
      <dgm:prSet presAssocID="{7672ECAC-A87F-864D-8268-09F18FC7631C}" presName="txShp" presStyleLbl="node1" presStyleIdx="0" presStyleCnt="5">
        <dgm:presLayoutVars>
          <dgm:bulletEnabled val="1"/>
        </dgm:presLayoutVars>
      </dgm:prSet>
      <dgm:spPr/>
    </dgm:pt>
    <dgm:pt modelId="{19B011E1-4FC4-A345-8179-00086CABD0C7}" type="pres">
      <dgm:prSet presAssocID="{1EB96CE9-CE19-1640-A407-5E479B8412BF}" presName="spacing" presStyleCnt="0"/>
      <dgm:spPr/>
    </dgm:pt>
    <dgm:pt modelId="{6B815DBB-ECD6-B945-9419-220F45BBDF68}" type="pres">
      <dgm:prSet presAssocID="{FD017438-E814-2244-8CB0-3242737AE49C}" presName="composite" presStyleCnt="0"/>
      <dgm:spPr/>
    </dgm:pt>
    <dgm:pt modelId="{5EB63B53-FDA1-6446-9536-B7ABC5DB5870}" type="pres">
      <dgm:prSet presAssocID="{FD017438-E814-2244-8CB0-3242737AE49C}" presName="imgShp" presStyleLbl="fgImgPlace1" presStyleIdx="1" presStyleCnt="5"/>
      <dgm:spPr/>
    </dgm:pt>
    <dgm:pt modelId="{3FE19B72-BC96-CE42-BDB5-CBCEDE8FDE5D}" type="pres">
      <dgm:prSet presAssocID="{FD017438-E814-2244-8CB0-3242737AE49C}" presName="txShp" presStyleLbl="node1" presStyleIdx="1" presStyleCnt="5">
        <dgm:presLayoutVars>
          <dgm:bulletEnabled val="1"/>
        </dgm:presLayoutVars>
      </dgm:prSet>
      <dgm:spPr/>
    </dgm:pt>
    <dgm:pt modelId="{C2C00224-27D9-0B41-954B-A3798A0543DC}" type="pres">
      <dgm:prSet presAssocID="{302D6976-F931-2145-894B-43AA5317DCE9}" presName="spacing" presStyleCnt="0"/>
      <dgm:spPr/>
    </dgm:pt>
    <dgm:pt modelId="{6112897B-23EC-7342-8265-D64AE567D148}" type="pres">
      <dgm:prSet presAssocID="{326EB88E-11F8-7F40-9198-19A4DCA84B6F}" presName="composite" presStyleCnt="0"/>
      <dgm:spPr/>
    </dgm:pt>
    <dgm:pt modelId="{A36D7575-A109-EA4D-A15B-14E5EDEF49A0}" type="pres">
      <dgm:prSet presAssocID="{326EB88E-11F8-7F40-9198-19A4DCA84B6F}" presName="imgShp" presStyleLbl="fgImgPlace1" presStyleIdx="2" presStyleCnt="5"/>
      <dgm:spPr/>
    </dgm:pt>
    <dgm:pt modelId="{73DEB54B-D676-9B42-BEA9-BE3852E771A9}" type="pres">
      <dgm:prSet presAssocID="{326EB88E-11F8-7F40-9198-19A4DCA84B6F}" presName="txShp" presStyleLbl="node1" presStyleIdx="2" presStyleCnt="5">
        <dgm:presLayoutVars>
          <dgm:bulletEnabled val="1"/>
        </dgm:presLayoutVars>
      </dgm:prSet>
      <dgm:spPr/>
    </dgm:pt>
    <dgm:pt modelId="{C9A8C149-5699-6948-9808-D0F772D0DDB9}" type="pres">
      <dgm:prSet presAssocID="{48B0EFF3-0A10-3A44-B3D1-E097E7986E4E}" presName="spacing" presStyleCnt="0"/>
      <dgm:spPr/>
    </dgm:pt>
    <dgm:pt modelId="{450B4EF8-55BC-2949-AB86-7946628FAB33}" type="pres">
      <dgm:prSet presAssocID="{3F31F421-AE51-9C47-9C7B-CF209779A9A4}" presName="composite" presStyleCnt="0"/>
      <dgm:spPr/>
    </dgm:pt>
    <dgm:pt modelId="{D05CBFBC-E077-BC44-AD02-BC7DFF5C95CA}" type="pres">
      <dgm:prSet presAssocID="{3F31F421-AE51-9C47-9C7B-CF209779A9A4}" presName="imgShp" presStyleLbl="fgImgPlace1" presStyleIdx="3" presStyleCnt="5"/>
      <dgm:spPr/>
    </dgm:pt>
    <dgm:pt modelId="{6F6C021A-C6DB-1642-B5DA-F6E2F3FB101E}" type="pres">
      <dgm:prSet presAssocID="{3F31F421-AE51-9C47-9C7B-CF209779A9A4}" presName="txShp" presStyleLbl="node1" presStyleIdx="3" presStyleCnt="5">
        <dgm:presLayoutVars>
          <dgm:bulletEnabled val="1"/>
        </dgm:presLayoutVars>
      </dgm:prSet>
      <dgm:spPr/>
    </dgm:pt>
    <dgm:pt modelId="{A1244289-16E3-A64C-9301-A8DBA9D04AFB}" type="pres">
      <dgm:prSet presAssocID="{8C0B8C44-68E1-5D46-AACB-90D5FB2198D0}" presName="spacing" presStyleCnt="0"/>
      <dgm:spPr/>
    </dgm:pt>
    <dgm:pt modelId="{0B804C84-E76C-C547-AD2C-0B1095FEBDB7}" type="pres">
      <dgm:prSet presAssocID="{46CE792C-D8D2-3242-A187-A871973F02DD}" presName="composite" presStyleCnt="0"/>
      <dgm:spPr/>
    </dgm:pt>
    <dgm:pt modelId="{944C866E-A165-DF4A-92E9-C0879A96F9E4}" type="pres">
      <dgm:prSet presAssocID="{46CE792C-D8D2-3242-A187-A871973F02DD}" presName="imgShp" presStyleLbl="fgImgPlace1" presStyleIdx="4" presStyleCnt="5"/>
      <dgm:spPr/>
    </dgm:pt>
    <dgm:pt modelId="{FD00FB24-CE6B-C945-9388-2D56F232D81F}" type="pres">
      <dgm:prSet presAssocID="{46CE792C-D8D2-3242-A187-A871973F02DD}" presName="txShp" presStyleLbl="node1" presStyleIdx="4" presStyleCnt="5">
        <dgm:presLayoutVars>
          <dgm:bulletEnabled val="1"/>
        </dgm:presLayoutVars>
      </dgm:prSet>
      <dgm:spPr/>
    </dgm:pt>
  </dgm:ptLst>
  <dgm:cxnLst>
    <dgm:cxn modelId="{373B8103-8C11-2846-AE3F-9147E6EF3341}" type="presOf" srcId="{7672ECAC-A87F-864D-8268-09F18FC7631C}" destId="{AB8EF217-5034-6246-ACA7-8BBD93A804C9}" srcOrd="0" destOrd="0" presId="urn:microsoft.com/office/officeart/2005/8/layout/vList3"/>
    <dgm:cxn modelId="{DEFFB61B-A82F-744F-8CBF-4C841272537F}" type="presOf" srcId="{D460793E-FCAE-EC44-921C-718F71393E80}" destId="{EE45CF01-2477-734B-84D8-1195BBABD993}" srcOrd="0" destOrd="0" presId="urn:microsoft.com/office/officeart/2005/8/layout/vList3"/>
    <dgm:cxn modelId="{CBBBDA2D-8435-AC4B-AAC9-301593BDC455}" type="presOf" srcId="{FD017438-E814-2244-8CB0-3242737AE49C}" destId="{3FE19B72-BC96-CE42-BDB5-CBCEDE8FDE5D}" srcOrd="0" destOrd="0" presId="urn:microsoft.com/office/officeart/2005/8/layout/vList3"/>
    <dgm:cxn modelId="{94DAC13A-9433-174F-BBD9-DE9BDC0C8BFA}" srcId="{D460793E-FCAE-EC44-921C-718F71393E80}" destId="{326EB88E-11F8-7F40-9198-19A4DCA84B6F}" srcOrd="2" destOrd="0" parTransId="{11C209AB-7F4E-924E-99F5-14E4ED577A51}" sibTransId="{48B0EFF3-0A10-3A44-B3D1-E097E7986E4E}"/>
    <dgm:cxn modelId="{BBC34D6A-66E9-2949-B73F-6EB949D9C9A2}" type="presOf" srcId="{326EB88E-11F8-7F40-9198-19A4DCA84B6F}" destId="{73DEB54B-D676-9B42-BEA9-BE3852E771A9}" srcOrd="0" destOrd="0" presId="urn:microsoft.com/office/officeart/2005/8/layout/vList3"/>
    <dgm:cxn modelId="{64247370-99D9-6E42-B1A8-A206D48A35F8}" srcId="{D460793E-FCAE-EC44-921C-718F71393E80}" destId="{3F31F421-AE51-9C47-9C7B-CF209779A9A4}" srcOrd="3" destOrd="0" parTransId="{988B03A0-D8AC-1C45-9981-0692A6ACE343}" sibTransId="{8C0B8C44-68E1-5D46-AACB-90D5FB2198D0}"/>
    <dgm:cxn modelId="{D47E057B-00C8-D547-993C-481825BDF86F}" srcId="{D460793E-FCAE-EC44-921C-718F71393E80}" destId="{7672ECAC-A87F-864D-8268-09F18FC7631C}" srcOrd="0" destOrd="0" parTransId="{0B4B256F-6754-CD43-A6B5-105E32FC9F30}" sibTransId="{1EB96CE9-CE19-1640-A407-5E479B8412BF}"/>
    <dgm:cxn modelId="{5D79CE81-60C0-354E-AA77-6B5C0A46EF64}" srcId="{D460793E-FCAE-EC44-921C-718F71393E80}" destId="{46CE792C-D8D2-3242-A187-A871973F02DD}" srcOrd="4" destOrd="0" parTransId="{F08E216C-D51B-834C-9176-E51F8A69EF8D}" sibTransId="{9567ED19-FAC8-2544-91A7-CC381CF33372}"/>
    <dgm:cxn modelId="{B69F0196-4CAB-2049-AB16-D7096E07C04F}" srcId="{D460793E-FCAE-EC44-921C-718F71393E80}" destId="{FD017438-E814-2244-8CB0-3242737AE49C}" srcOrd="1" destOrd="0" parTransId="{F561E6F8-C3C7-8D4F-8795-CDD369621A40}" sibTransId="{302D6976-F931-2145-894B-43AA5317DCE9}"/>
    <dgm:cxn modelId="{3F5EDCA6-CF99-2643-9E81-7501A2B6ABDE}" type="presOf" srcId="{3F31F421-AE51-9C47-9C7B-CF209779A9A4}" destId="{6F6C021A-C6DB-1642-B5DA-F6E2F3FB101E}" srcOrd="0" destOrd="0" presId="urn:microsoft.com/office/officeart/2005/8/layout/vList3"/>
    <dgm:cxn modelId="{C03DD9F3-0E8A-254B-8CE6-B31A77C53C58}" type="presOf" srcId="{46CE792C-D8D2-3242-A187-A871973F02DD}" destId="{FD00FB24-CE6B-C945-9388-2D56F232D81F}" srcOrd="0" destOrd="0" presId="urn:microsoft.com/office/officeart/2005/8/layout/vList3"/>
    <dgm:cxn modelId="{B1756018-3991-2745-8676-700986DA09A9}" type="presParOf" srcId="{EE45CF01-2477-734B-84D8-1195BBABD993}" destId="{1FDDA0A0-8FA9-954E-B542-39B91020E8DE}" srcOrd="0" destOrd="0" presId="urn:microsoft.com/office/officeart/2005/8/layout/vList3"/>
    <dgm:cxn modelId="{E54B5B05-2C8F-8D46-A279-84354294DD70}" type="presParOf" srcId="{1FDDA0A0-8FA9-954E-B542-39B91020E8DE}" destId="{A7A53B65-72C2-2E4C-83DD-09C706087A83}" srcOrd="0" destOrd="0" presId="urn:microsoft.com/office/officeart/2005/8/layout/vList3"/>
    <dgm:cxn modelId="{261A6909-4615-9048-8874-DB1F9226B2C4}" type="presParOf" srcId="{1FDDA0A0-8FA9-954E-B542-39B91020E8DE}" destId="{AB8EF217-5034-6246-ACA7-8BBD93A804C9}" srcOrd="1" destOrd="0" presId="urn:microsoft.com/office/officeart/2005/8/layout/vList3"/>
    <dgm:cxn modelId="{35643E83-ADAB-544F-A390-8797C530F4AD}" type="presParOf" srcId="{EE45CF01-2477-734B-84D8-1195BBABD993}" destId="{19B011E1-4FC4-A345-8179-00086CABD0C7}" srcOrd="1" destOrd="0" presId="urn:microsoft.com/office/officeart/2005/8/layout/vList3"/>
    <dgm:cxn modelId="{ECC1B53E-753C-774D-8F2F-7EAA7137AD2C}" type="presParOf" srcId="{EE45CF01-2477-734B-84D8-1195BBABD993}" destId="{6B815DBB-ECD6-B945-9419-220F45BBDF68}" srcOrd="2" destOrd="0" presId="urn:microsoft.com/office/officeart/2005/8/layout/vList3"/>
    <dgm:cxn modelId="{6BB25160-2A69-BC4A-8FEF-8FCDD31F66DB}" type="presParOf" srcId="{6B815DBB-ECD6-B945-9419-220F45BBDF68}" destId="{5EB63B53-FDA1-6446-9536-B7ABC5DB5870}" srcOrd="0" destOrd="0" presId="urn:microsoft.com/office/officeart/2005/8/layout/vList3"/>
    <dgm:cxn modelId="{361A9003-05AA-5442-A4E0-E68814979956}" type="presParOf" srcId="{6B815DBB-ECD6-B945-9419-220F45BBDF68}" destId="{3FE19B72-BC96-CE42-BDB5-CBCEDE8FDE5D}" srcOrd="1" destOrd="0" presId="urn:microsoft.com/office/officeart/2005/8/layout/vList3"/>
    <dgm:cxn modelId="{42A3112B-462F-8343-9067-E597EBBC6691}" type="presParOf" srcId="{EE45CF01-2477-734B-84D8-1195BBABD993}" destId="{C2C00224-27D9-0B41-954B-A3798A0543DC}" srcOrd="3" destOrd="0" presId="urn:microsoft.com/office/officeart/2005/8/layout/vList3"/>
    <dgm:cxn modelId="{E03652A9-C89A-CA4A-BDD6-3EFA343EAC45}" type="presParOf" srcId="{EE45CF01-2477-734B-84D8-1195BBABD993}" destId="{6112897B-23EC-7342-8265-D64AE567D148}" srcOrd="4" destOrd="0" presId="urn:microsoft.com/office/officeart/2005/8/layout/vList3"/>
    <dgm:cxn modelId="{6C9F1B03-83B5-204D-933B-C4F3E937BAF3}" type="presParOf" srcId="{6112897B-23EC-7342-8265-D64AE567D148}" destId="{A36D7575-A109-EA4D-A15B-14E5EDEF49A0}" srcOrd="0" destOrd="0" presId="urn:microsoft.com/office/officeart/2005/8/layout/vList3"/>
    <dgm:cxn modelId="{72BF0037-E12D-1546-BA02-C771378EE86B}" type="presParOf" srcId="{6112897B-23EC-7342-8265-D64AE567D148}" destId="{73DEB54B-D676-9B42-BEA9-BE3852E771A9}" srcOrd="1" destOrd="0" presId="urn:microsoft.com/office/officeart/2005/8/layout/vList3"/>
    <dgm:cxn modelId="{6D0A0AFA-2070-764D-ACD4-B72299EDF5DE}" type="presParOf" srcId="{EE45CF01-2477-734B-84D8-1195BBABD993}" destId="{C9A8C149-5699-6948-9808-D0F772D0DDB9}" srcOrd="5" destOrd="0" presId="urn:microsoft.com/office/officeart/2005/8/layout/vList3"/>
    <dgm:cxn modelId="{1ED95258-B1F9-5F43-B998-5969977C79C9}" type="presParOf" srcId="{EE45CF01-2477-734B-84D8-1195BBABD993}" destId="{450B4EF8-55BC-2949-AB86-7946628FAB33}" srcOrd="6" destOrd="0" presId="urn:microsoft.com/office/officeart/2005/8/layout/vList3"/>
    <dgm:cxn modelId="{CE014F82-727D-F045-88C7-A08307013643}" type="presParOf" srcId="{450B4EF8-55BC-2949-AB86-7946628FAB33}" destId="{D05CBFBC-E077-BC44-AD02-BC7DFF5C95CA}" srcOrd="0" destOrd="0" presId="urn:microsoft.com/office/officeart/2005/8/layout/vList3"/>
    <dgm:cxn modelId="{D6DAF95E-A807-AC4A-AC6B-9DCB7160E0BE}" type="presParOf" srcId="{450B4EF8-55BC-2949-AB86-7946628FAB33}" destId="{6F6C021A-C6DB-1642-B5DA-F6E2F3FB101E}" srcOrd="1" destOrd="0" presId="urn:microsoft.com/office/officeart/2005/8/layout/vList3"/>
    <dgm:cxn modelId="{0057EAE6-8FAC-9644-AA65-EDD93C64C048}" type="presParOf" srcId="{EE45CF01-2477-734B-84D8-1195BBABD993}" destId="{A1244289-16E3-A64C-9301-A8DBA9D04AFB}" srcOrd="7" destOrd="0" presId="urn:microsoft.com/office/officeart/2005/8/layout/vList3"/>
    <dgm:cxn modelId="{57860952-DE88-E64C-BD02-D30065EEC2D6}" type="presParOf" srcId="{EE45CF01-2477-734B-84D8-1195BBABD993}" destId="{0B804C84-E76C-C547-AD2C-0B1095FEBDB7}" srcOrd="8" destOrd="0" presId="urn:microsoft.com/office/officeart/2005/8/layout/vList3"/>
    <dgm:cxn modelId="{FC6DECB9-3496-074D-AEA3-0A8AE28E1F11}" type="presParOf" srcId="{0B804C84-E76C-C547-AD2C-0B1095FEBDB7}" destId="{944C866E-A165-DF4A-92E9-C0879A96F9E4}" srcOrd="0" destOrd="0" presId="urn:microsoft.com/office/officeart/2005/8/layout/vList3"/>
    <dgm:cxn modelId="{05304D84-8CDF-784D-8369-8FA0FCA2D4CF}" type="presParOf" srcId="{0B804C84-E76C-C547-AD2C-0B1095FEBDB7}" destId="{FD00FB24-CE6B-C945-9388-2D56F232D81F}"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EF217-5034-6246-ACA7-8BBD93A804C9}">
      <dsp:nvSpPr>
        <dsp:cNvPr id="0" name=""/>
        <dsp:cNvSpPr/>
      </dsp:nvSpPr>
      <dsp:spPr>
        <a:xfrm rot="10800000">
          <a:off x="1545161" y="474"/>
          <a:ext cx="5442280" cy="697447"/>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7555"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b="0" i="0" u="none" kern="1200" dirty="0"/>
            <a:t>Examine the top 20 companies in the </a:t>
          </a:r>
          <a:r>
            <a:rPr lang="en-US" sz="1100" b="0" i="0" u="none" kern="1200" dirty="0" err="1"/>
            <a:t>layoffs.fyi</a:t>
          </a:r>
          <a:r>
            <a:rPr lang="en-US" sz="1100" b="0" i="0" u="none" kern="1200" dirty="0"/>
            <a:t> dataset and observe the percentage of total layoffs for each company in the subset of top 20 companies.</a:t>
          </a:r>
          <a:endParaRPr lang="en-US" sz="1100" kern="1200" dirty="0"/>
        </a:p>
      </dsp:txBody>
      <dsp:txXfrm rot="10800000">
        <a:off x="1719523" y="474"/>
        <a:ext cx="5267918" cy="697447"/>
      </dsp:txXfrm>
    </dsp:sp>
    <dsp:sp modelId="{A7A53B65-72C2-2E4C-83DD-09C706087A83}">
      <dsp:nvSpPr>
        <dsp:cNvPr id="0" name=""/>
        <dsp:cNvSpPr/>
      </dsp:nvSpPr>
      <dsp:spPr>
        <a:xfrm>
          <a:off x="1196437" y="474"/>
          <a:ext cx="697447" cy="697447"/>
        </a:xfrm>
        <a:prstGeom prst="ellipse">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FE19B72-BC96-CE42-BDB5-CBCEDE8FDE5D}">
      <dsp:nvSpPr>
        <dsp:cNvPr id="0" name=""/>
        <dsp:cNvSpPr/>
      </dsp:nvSpPr>
      <dsp:spPr>
        <a:xfrm rot="10800000">
          <a:off x="1545161" y="906116"/>
          <a:ext cx="5442280" cy="697447"/>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7555" tIns="41910" rIns="78232" bIns="41910" numCol="1" spcCol="1270" anchor="ctr" anchorCtr="0">
          <a:noAutofit/>
        </a:bodyPr>
        <a:lstStyle/>
        <a:p>
          <a:pPr marL="0" lvl="0" indent="0" algn="ctr" defTabSz="488950">
            <a:lnSpc>
              <a:spcPct val="90000"/>
            </a:lnSpc>
            <a:spcBef>
              <a:spcPct val="0"/>
            </a:spcBef>
            <a:spcAft>
              <a:spcPct val="35000"/>
            </a:spcAft>
            <a:buFont typeface="+mj-lt"/>
            <a:buNone/>
          </a:pPr>
          <a:r>
            <a:rPr lang="en-US" sz="1100" b="0" i="0" u="none" kern="1200" dirty="0"/>
            <a:t>Present the number of layoffs over time by quarter in a line chart based on the </a:t>
          </a:r>
          <a:r>
            <a:rPr lang="en-US" sz="1100" b="0" i="0" u="none" kern="1200" dirty="0" err="1"/>
            <a:t>layoffs.fyi</a:t>
          </a:r>
          <a:r>
            <a:rPr lang="en-US" sz="1100" b="0" i="0" u="none" kern="1200" dirty="0"/>
            <a:t> dataset.</a:t>
          </a:r>
          <a:endParaRPr lang="en-US" sz="1100" kern="1200" dirty="0"/>
        </a:p>
      </dsp:txBody>
      <dsp:txXfrm rot="10800000">
        <a:off x="1719523" y="906116"/>
        <a:ext cx="5267918" cy="697447"/>
      </dsp:txXfrm>
    </dsp:sp>
    <dsp:sp modelId="{5EB63B53-FDA1-6446-9536-B7ABC5DB5870}">
      <dsp:nvSpPr>
        <dsp:cNvPr id="0" name=""/>
        <dsp:cNvSpPr/>
      </dsp:nvSpPr>
      <dsp:spPr>
        <a:xfrm>
          <a:off x="1196437" y="906116"/>
          <a:ext cx="697447" cy="697447"/>
        </a:xfrm>
        <a:prstGeom prst="ellipse">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3DEB54B-D676-9B42-BEA9-BE3852E771A9}">
      <dsp:nvSpPr>
        <dsp:cNvPr id="0" name=""/>
        <dsp:cNvSpPr/>
      </dsp:nvSpPr>
      <dsp:spPr>
        <a:xfrm rot="10800000">
          <a:off x="1545161" y="1811757"/>
          <a:ext cx="5442280" cy="697447"/>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7555"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b="0" i="0" u="none" kern="1200" dirty="0"/>
            <a:t>Discover the cumulative number of layoffs over time by quarter in a line chart and step chart based on the </a:t>
          </a:r>
          <a:r>
            <a:rPr lang="en-US" sz="1100" b="0" i="0" u="none" kern="1200" dirty="0" err="1"/>
            <a:t>layoffs.fyi</a:t>
          </a:r>
          <a:r>
            <a:rPr lang="en-US" sz="1100" b="0" i="0" u="none" kern="1200" dirty="0"/>
            <a:t> dataset.</a:t>
          </a:r>
          <a:endParaRPr lang="en-US" sz="1100" kern="1200" dirty="0"/>
        </a:p>
      </dsp:txBody>
      <dsp:txXfrm rot="10800000">
        <a:off x="1719523" y="1811757"/>
        <a:ext cx="5267918" cy="697447"/>
      </dsp:txXfrm>
    </dsp:sp>
    <dsp:sp modelId="{A36D7575-A109-EA4D-A15B-14E5EDEF49A0}">
      <dsp:nvSpPr>
        <dsp:cNvPr id="0" name=""/>
        <dsp:cNvSpPr/>
      </dsp:nvSpPr>
      <dsp:spPr>
        <a:xfrm>
          <a:off x="1196437" y="1811757"/>
          <a:ext cx="697447" cy="697447"/>
        </a:xfrm>
        <a:prstGeom prst="ellipse">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6F6C021A-C6DB-1642-B5DA-F6E2F3FB101E}">
      <dsp:nvSpPr>
        <dsp:cNvPr id="0" name=""/>
        <dsp:cNvSpPr/>
      </dsp:nvSpPr>
      <dsp:spPr>
        <a:xfrm rot="10800000">
          <a:off x="1545161" y="2717398"/>
          <a:ext cx="5442280" cy="697447"/>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7555" tIns="41910" rIns="78232" bIns="41910" numCol="1" spcCol="1270" anchor="ctr" anchorCtr="0">
          <a:noAutofit/>
        </a:bodyPr>
        <a:lstStyle/>
        <a:p>
          <a:pPr marL="0" lvl="0" indent="0" algn="ctr" defTabSz="488950">
            <a:lnSpc>
              <a:spcPct val="90000"/>
            </a:lnSpc>
            <a:spcBef>
              <a:spcPct val="0"/>
            </a:spcBef>
            <a:spcAft>
              <a:spcPct val="35000"/>
            </a:spcAft>
            <a:buSzPts val="1000"/>
            <a:buFont typeface="+mj-lt"/>
            <a:buNone/>
          </a:pPr>
          <a:r>
            <a:rPr lang="en-US" sz="1100" kern="1200"/>
            <a:t>Examine the percentage of layoffs by funding stage and observe the funds raised as color luminance to determine which funding stage has the highest funds raised and highest layoffs.</a:t>
          </a:r>
          <a:endParaRPr lang="en-US" sz="1100" kern="1200" dirty="0"/>
        </a:p>
      </dsp:txBody>
      <dsp:txXfrm rot="10800000">
        <a:off x="1719523" y="2717398"/>
        <a:ext cx="5267918" cy="697447"/>
      </dsp:txXfrm>
    </dsp:sp>
    <dsp:sp modelId="{D05CBFBC-E077-BC44-AD02-BC7DFF5C95CA}">
      <dsp:nvSpPr>
        <dsp:cNvPr id="0" name=""/>
        <dsp:cNvSpPr/>
      </dsp:nvSpPr>
      <dsp:spPr>
        <a:xfrm>
          <a:off x="1196437" y="2717398"/>
          <a:ext cx="697447" cy="697447"/>
        </a:xfrm>
        <a:prstGeom prst="ellipse">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D00FB24-CE6B-C945-9388-2D56F232D81F}">
      <dsp:nvSpPr>
        <dsp:cNvPr id="0" name=""/>
        <dsp:cNvSpPr/>
      </dsp:nvSpPr>
      <dsp:spPr>
        <a:xfrm rot="10800000">
          <a:off x="1545161" y="3623040"/>
          <a:ext cx="5442280" cy="697447"/>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7555" tIns="41910" rIns="78232" bIns="41910" numCol="1" spcCol="1270" anchor="ctr" anchorCtr="0">
          <a:noAutofit/>
        </a:bodyPr>
        <a:lstStyle/>
        <a:p>
          <a:pPr marL="0" lvl="0" indent="0" algn="ctr" defTabSz="488950">
            <a:lnSpc>
              <a:spcPct val="90000"/>
            </a:lnSpc>
            <a:spcBef>
              <a:spcPct val="0"/>
            </a:spcBef>
            <a:spcAft>
              <a:spcPct val="35000"/>
            </a:spcAft>
            <a:buSzPts val="1000"/>
            <a:buFont typeface="+mj-lt"/>
            <a:buNone/>
          </a:pPr>
          <a:r>
            <a:rPr lang="en-US" sz="1100" kern="1200"/>
            <a:t>Examine the relationship between percentage of total funds raised and percentage of total layoffs to determine if companies raising significant capital have higher layoffs or vice versa (do companies raising less capital have lower layoffs?)</a:t>
          </a:r>
          <a:endParaRPr lang="en-US" sz="1100" kern="1200" dirty="0"/>
        </a:p>
      </dsp:txBody>
      <dsp:txXfrm rot="10800000">
        <a:off x="1719523" y="3623040"/>
        <a:ext cx="5267918" cy="697447"/>
      </dsp:txXfrm>
    </dsp:sp>
    <dsp:sp modelId="{944C866E-A165-DF4A-92E9-C0879A96F9E4}">
      <dsp:nvSpPr>
        <dsp:cNvPr id="0" name=""/>
        <dsp:cNvSpPr/>
      </dsp:nvSpPr>
      <dsp:spPr>
        <a:xfrm>
          <a:off x="1196437" y="3623040"/>
          <a:ext cx="697447" cy="697447"/>
        </a:xfrm>
        <a:prstGeom prst="ellipse">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4/30/23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a:p>
        </p:txBody>
      </p:sp>
    </p:spTree>
    <p:extLst>
      <p:ext uri="{BB962C8B-B14F-4D97-AF65-F5344CB8AC3E}">
        <p14:creationId xmlns:p14="http://schemas.microsoft.com/office/powerpoint/2010/main" val="3505828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4/30/23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4/30/23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4/30/23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4/30/23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4/30/23</a:t>
            </a:fld>
            <a:endParaRPr lang="en-US"/>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4/30/23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4/30/23</a:t>
            </a:fld>
            <a:endParaRPr lang="en-US"/>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4/30/23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4/30/23</a:t>
            </a:fld>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4/30/23</a:t>
            </a:fld>
            <a:endParaRPr lang="en-US"/>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4/30/23</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fred.stlouisfed.org/series/FPCPITOTLZGUSA"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fred.stlouisfed.org/series/FEDFUND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https://lh4.googleusercontent.com/upYAnj4yIOTsC4sd3ZLb-_Tcx_DmJtw82z5vr5184LFgRUaZ70nTeHmNpXPc7WNGkDvXMjZmGv4D5q_JefLggAK-XNots472XN1sUv095zlAOyxqXoF6PAgfJJ_rLaVbAclYXIpW4mxmyzeVjDnlTZc" TargetMode="External"/><Relationship Id="rId7" Type="http://schemas.openxmlformats.org/officeDocument/2006/relationships/image" Target="https://lh6.googleusercontent.com/aNsikV_gyUzU9mjatfc72JQlxc3dsJDSAfv1kxvlnhwZWDXdgmcTintCebti_tw6HMfg1Z6jv0Sb6TWmvbINRtwegbKHoQzpUel9rwfqX4kDKcs-AeSrvVCFRwAkQ1p9kO_EPtlCkB6WZDqvZyHP7t4" TargetMode="External"/><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https://lh4.googleusercontent.com/7Rv2-HO2i-DPK__ci-a3AuMGkSuhHvC2mnMi2U-ObVs7jy_HgJMXZ9sI4Mh-FErs716NEH7fvbF5Rb7nafeSZQa8YpddNwo5lNmHE8ur_N79lj1u0YY2G54W8RZIw483mpmkl7ndI_XCg2-f-1JQ6To"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https://lh3.googleusercontent.com/1ALxAIOmwITPhjB5to-ixZTomkhZHLMlDEU8DLFfH_lVYozonQIgZxEgPYTPtYDdkeZvyNJcilaoQjehVPkTJD5bDa5MG6r68f7mvczpWXFv13P7x8hZX3OF7eIUUuT9qabceDW0_YUTtpUazYmDYBw" TargetMode="External"/><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https://lh4.googleusercontent.com/4FrBuS9aeDP3U8Kz38X2-IPLCGEiCgXia8msuJlN6TEShKUcrabdLLYKuJsGCvOJI4MgYJv_YVvhs61DTFry4iTFYVC-y8oTOC_kLf43ilD0dy84c0lJasXY5nfwWptSoqlWOO6rcRjHi_TI-ysaTBg" TargetMode="External"/><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5.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4.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4.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2.xml"/><Relationship Id="rId7" Type="http://schemas.openxmlformats.org/officeDocument/2006/relationships/image" Target="https://lh6.googleusercontent.com/4YYcBODK3qQxk8g_7fusKRyzvPxE-ecBDRMZkeFRjm29s8SVbegAofE8KN3UWt3Wxg80ptmuBUOLfjyt5KRwrNFqAFGdopX2gdHEv55SrqxOC-luLk_tq5WCg_xv-ObhQkucCy3GJv8y4mcEYenV9Gw"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8.png"/><Relationship Id="rId5" Type="http://schemas.openxmlformats.org/officeDocument/2006/relationships/image" Target="https://lh4.googleusercontent.com/YgfmEAe35SzDREq_vTRViFvl0scIcaY4_tzMMxtLElLsrdIakRuL_qVKVhUKx3K71vl0ls7UNMYw-mFbCHNXjwxZKBo2DnJx584OzeEaDUX2v04zNs8cfxtG_Jq6marK5xR3tKOdPqgEcr9k0EePH9g"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9.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0.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60709" y="2122221"/>
            <a:ext cx="7096933" cy="2387600"/>
          </a:xfrm>
        </p:spPr>
        <p:txBody>
          <a:bodyPr/>
          <a:lstStyle/>
          <a:p>
            <a:r>
              <a:rPr lang="en-US" dirty="0"/>
              <a:t>Tech Layoffs</a:t>
            </a:r>
            <a:br>
              <a:rPr lang="en-US" dirty="0"/>
            </a:br>
            <a:r>
              <a:rPr lang="en-US" dirty="0"/>
              <a:t>Final 	Presentation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3107389" y="4618988"/>
            <a:ext cx="9500507" cy="806675"/>
          </a:xfrm>
        </p:spPr>
        <p:txBody>
          <a:bodyPr/>
          <a:lstStyle/>
          <a:p>
            <a:r>
              <a:rPr lang="en-US" dirty="0"/>
              <a:t>Group 1:</a:t>
            </a:r>
            <a:br>
              <a:rPr lang="en-US" dirty="0"/>
            </a:br>
            <a:r>
              <a:rPr lang="en-US" dirty="0" err="1"/>
              <a:t>Anitha</a:t>
            </a:r>
            <a:r>
              <a:rPr lang="en-US" dirty="0"/>
              <a:t> </a:t>
            </a:r>
            <a:r>
              <a:rPr lang="en-US" dirty="0" err="1"/>
              <a:t>Shivaramaiah</a:t>
            </a:r>
            <a:r>
              <a:rPr lang="en-US" dirty="0"/>
              <a:t>, </a:t>
            </a:r>
            <a:br>
              <a:rPr lang="en-US" dirty="0"/>
            </a:br>
            <a:r>
              <a:rPr lang="en-US" dirty="0"/>
              <a:t>Brayan Murillo Gutierrez, </a:t>
            </a:r>
            <a:br>
              <a:rPr lang="en-US" dirty="0"/>
            </a:br>
            <a:r>
              <a:rPr lang="en-US" dirty="0"/>
              <a:t>Robert Fajardo, and </a:t>
            </a:r>
            <a:br>
              <a:rPr lang="en-US" dirty="0"/>
            </a:br>
            <a:r>
              <a:rPr lang="en-US" dirty="0"/>
              <a:t>Kevin Raj</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Data Abstraction-FRED Inflation</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10</a:t>
            </a:fld>
            <a:endParaRPr lang="en-US"/>
          </a:p>
        </p:txBody>
      </p:sp>
      <p:sp>
        <p:nvSpPr>
          <p:cNvPr id="13" name="Content Placeholder 12">
            <a:extLst>
              <a:ext uri="{FF2B5EF4-FFF2-40B4-BE49-F238E27FC236}">
                <a16:creationId xmlns:a16="http://schemas.microsoft.com/office/drawing/2014/main" id="{FD6F57F0-28E3-D0F5-1C7E-0C71EA419A83}"/>
              </a:ext>
            </a:extLst>
          </p:cNvPr>
          <p:cNvSpPr>
            <a:spLocks noGrp="1"/>
          </p:cNvSpPr>
          <p:nvPr>
            <p:ph idx="1"/>
          </p:nvPr>
        </p:nvSpPr>
        <p:spPr>
          <a:xfrm>
            <a:off x="149133" y="3172097"/>
            <a:ext cx="7603958" cy="3366815"/>
          </a:xfrm>
        </p:spPr>
        <p:txBody>
          <a:bodyPr/>
          <a:lstStyle/>
          <a:p>
            <a:pPr marL="0" marR="0" indent="457200">
              <a:spcBef>
                <a:spcPts val="0"/>
              </a:spcBef>
              <a:spcAft>
                <a:spcPts val="0"/>
              </a:spcAft>
            </a:pPr>
            <a:r>
              <a:rPr lang="en-US" sz="1800">
                <a:solidFill>
                  <a:srgbClr val="000000"/>
                </a:solidFill>
                <a:latin typeface="Times New Roman" panose="02020603050405020304" pitchFamily="18" charset="0"/>
                <a:ea typeface="Times New Roman" panose="02020603050405020304" pitchFamily="18" charset="0"/>
              </a:rPr>
              <a:t>D</a:t>
            </a:r>
            <a:r>
              <a:rPr lang="en-US" sz="1800">
                <a:solidFill>
                  <a:srgbClr val="000000"/>
                </a:solidFill>
                <a:effectLst/>
                <a:latin typeface="Times New Roman" panose="02020603050405020304" pitchFamily="18" charset="0"/>
                <a:ea typeface="Times New Roman" panose="02020603050405020304" pitchFamily="18" charset="0"/>
              </a:rPr>
              <a:t>ata contains two columns date (ordinal), and inflation-rate (quantitative), with 1,305 rows, giving us a size of 20.5Kb.  Queried from (</a:t>
            </a:r>
            <a:r>
              <a:rPr lang="en-US" sz="1800">
                <a:solidFill>
                  <a:srgbClr val="000000"/>
                </a:solidFill>
                <a:effectLst/>
                <a:latin typeface="Times New Roman" panose="02020603050405020304" pitchFamily="18" charset="0"/>
                <a:ea typeface="Times New Roman" panose="02020603050405020304" pitchFamily="18" charset="0"/>
                <a:hlinkClick r:id="rId2"/>
              </a:rPr>
              <a:t>https://fred.stlouisfed.org/series/FPCPITOTLZGUSA</a:t>
            </a:r>
            <a:r>
              <a:rPr lang="en-US" sz="1800">
                <a:solidFill>
                  <a:srgbClr val="000000"/>
                </a:solidFill>
                <a:effectLst/>
                <a:latin typeface="Times New Roman" panose="02020603050405020304" pitchFamily="18" charset="0"/>
                <a:ea typeface="Times New Roman" panose="02020603050405020304" pitchFamily="18" charset="0"/>
              </a:rPr>
              <a:t>)</a:t>
            </a:r>
          </a:p>
          <a:p>
            <a:pPr marL="0" marR="0" indent="457200">
              <a:spcBef>
                <a:spcPts val="0"/>
              </a:spcBef>
              <a:spcAft>
                <a:spcPts val="0"/>
              </a:spcAft>
            </a:pPr>
            <a:endParaRPr lang="en-US" sz="18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14" name="Table 13">
            <a:extLst>
              <a:ext uri="{FF2B5EF4-FFF2-40B4-BE49-F238E27FC236}">
                <a16:creationId xmlns:a16="http://schemas.microsoft.com/office/drawing/2014/main" id="{20223C3A-43D2-A1D0-7B04-CF2ED7F03BD0}"/>
              </a:ext>
            </a:extLst>
          </p:cNvPr>
          <p:cNvGraphicFramePr>
            <a:graphicFrameLocks noGrp="1"/>
          </p:cNvGraphicFramePr>
          <p:nvPr>
            <p:extLst>
              <p:ext uri="{D42A27DB-BD31-4B8C-83A1-F6EECF244321}">
                <p14:modId xmlns:p14="http://schemas.microsoft.com/office/powerpoint/2010/main" val="629555333"/>
              </p:ext>
            </p:extLst>
          </p:nvPr>
        </p:nvGraphicFramePr>
        <p:xfrm>
          <a:off x="7876674" y="1706563"/>
          <a:ext cx="4166193" cy="1100045"/>
        </p:xfrm>
        <a:graphic>
          <a:graphicData uri="http://schemas.openxmlformats.org/drawingml/2006/table">
            <a:tbl>
              <a:tblPr firstRow="1" firstCol="1" bandRow="1">
                <a:tableStyleId>{5C22544A-7EE6-4342-B048-85BDC9FD1C3A}</a:tableStyleId>
              </a:tblPr>
              <a:tblGrid>
                <a:gridCol w="1721351">
                  <a:extLst>
                    <a:ext uri="{9D8B030D-6E8A-4147-A177-3AD203B41FA5}">
                      <a16:colId xmlns:a16="http://schemas.microsoft.com/office/drawing/2014/main" val="154889305"/>
                    </a:ext>
                  </a:extLst>
                </a:gridCol>
                <a:gridCol w="2444842">
                  <a:extLst>
                    <a:ext uri="{9D8B030D-6E8A-4147-A177-3AD203B41FA5}">
                      <a16:colId xmlns:a16="http://schemas.microsoft.com/office/drawing/2014/main" val="1429053409"/>
                    </a:ext>
                  </a:extLst>
                </a:gridCol>
              </a:tblGrid>
              <a:tr h="288536">
                <a:tc>
                  <a:txBody>
                    <a:bodyPr/>
                    <a:lstStyle/>
                    <a:p>
                      <a:pPr marL="0" marR="0">
                        <a:spcBef>
                          <a:spcPts val="0"/>
                        </a:spcBef>
                        <a:spcAft>
                          <a:spcPts val="0"/>
                        </a:spcAft>
                      </a:pPr>
                      <a:r>
                        <a:rPr lang="en-US" sz="1600">
                          <a:effectLst/>
                        </a:rPr>
                        <a:t>Attribute Name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Attribute Type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00732223"/>
                  </a:ext>
                </a:extLst>
              </a:tr>
              <a:tr h="270503">
                <a:tc>
                  <a:txBody>
                    <a:bodyPr/>
                    <a:lstStyle/>
                    <a:p>
                      <a:pPr marL="0" marR="0">
                        <a:spcBef>
                          <a:spcPts val="0"/>
                        </a:spcBef>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date</a:t>
                      </a:r>
                    </a:p>
                  </a:txBody>
                  <a:tcPr marL="68580" marR="68580" marT="0" marB="0" anchor="b"/>
                </a:tc>
                <a:tc>
                  <a:txBody>
                    <a:bodyPr/>
                    <a:lstStyle/>
                    <a:p>
                      <a:pPr marL="0" marR="0">
                        <a:spcBef>
                          <a:spcPts val="0"/>
                        </a:spcBef>
                        <a:spcAft>
                          <a:spcPts val="0"/>
                        </a:spcAft>
                      </a:pPr>
                      <a:r>
                        <a:rPr lang="en-US" sz="1600">
                          <a:effectLst/>
                        </a:rPr>
                        <a:t>ordinal (2018-2023)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46757314"/>
                  </a:ext>
                </a:extLst>
              </a:tr>
              <a:tr h="270503">
                <a:tc>
                  <a:txBody>
                    <a:bodyPr/>
                    <a:lstStyle/>
                    <a:p>
                      <a:pPr marL="0" marR="0">
                        <a:spcBef>
                          <a:spcPts val="0"/>
                        </a:spcBef>
                        <a:spcAft>
                          <a:spcPts val="0"/>
                        </a:spcAft>
                      </a:pPr>
                      <a:r>
                        <a:rPr lang="en-US" sz="1600">
                          <a:effectLst/>
                          <a:latin typeface="Times New Roman"/>
                          <a:ea typeface="Times New Roman" panose="02020603050405020304" pitchFamily="18" charset="0"/>
                          <a:cs typeface="Times New Roman"/>
                        </a:rPr>
                        <a:t>Inflation_rate</a:t>
                      </a:r>
                    </a:p>
                  </a:txBody>
                  <a:tcPr marL="68580" marR="68580" marT="0" marB="0" anchor="b"/>
                </a:tc>
                <a:tc>
                  <a:txBody>
                    <a:bodyPr/>
                    <a:lstStyle/>
                    <a:p>
                      <a:pPr marL="0" marR="0">
                        <a:spcBef>
                          <a:spcPts val="0"/>
                        </a:spcBef>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Quantitative (0-inf)</a:t>
                      </a:r>
                    </a:p>
                  </a:txBody>
                  <a:tcPr marL="68580" marR="68580" marT="0" marB="0" anchor="b"/>
                </a:tc>
                <a:extLst>
                  <a:ext uri="{0D108BD9-81ED-4DB2-BD59-A6C34878D82A}">
                    <a16:rowId xmlns:a16="http://schemas.microsoft.com/office/drawing/2014/main" val="360244839"/>
                  </a:ext>
                </a:extLst>
              </a:tr>
              <a:tr h="270503">
                <a:tc>
                  <a:txBody>
                    <a:bodyPr/>
                    <a:lstStyle/>
                    <a:p>
                      <a:pPr marL="0" marR="0">
                        <a:spcBef>
                          <a:spcPts val="0"/>
                        </a:spcBef>
                        <a:spcAft>
                          <a:spcPts val="0"/>
                        </a:spcAft>
                      </a:pPr>
                      <a:endParaRPr lang="en-US" sz="1600">
                        <a:effectLst/>
                        <a:latin typeface="Times New Roman"/>
                        <a:ea typeface="Times New Roman" panose="02020603050405020304" pitchFamily="18" charset="0"/>
                        <a:cs typeface="Times New Roman"/>
                      </a:endParaRPr>
                    </a:p>
                  </a:txBody>
                  <a:tcPr marL="68580" marR="68580" marT="0" marB="0" anchor="b"/>
                </a:tc>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06364149"/>
                  </a:ext>
                </a:extLst>
              </a:tr>
            </a:tbl>
          </a:graphicData>
        </a:graphic>
      </p:graphicFrame>
    </p:spTree>
    <p:extLst>
      <p:ext uri="{BB962C8B-B14F-4D97-AF65-F5344CB8AC3E}">
        <p14:creationId xmlns:p14="http://schemas.microsoft.com/office/powerpoint/2010/main" val="3952110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Data Abstraction-FRED Borrowing Rates</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11</a:t>
            </a:fld>
            <a:endParaRPr lang="en-US"/>
          </a:p>
        </p:txBody>
      </p:sp>
      <p:sp>
        <p:nvSpPr>
          <p:cNvPr id="13" name="Content Placeholder 12">
            <a:extLst>
              <a:ext uri="{FF2B5EF4-FFF2-40B4-BE49-F238E27FC236}">
                <a16:creationId xmlns:a16="http://schemas.microsoft.com/office/drawing/2014/main" id="{FD6F57F0-28E3-D0F5-1C7E-0C71EA419A83}"/>
              </a:ext>
            </a:extLst>
          </p:cNvPr>
          <p:cNvSpPr>
            <a:spLocks noGrp="1"/>
          </p:cNvSpPr>
          <p:nvPr>
            <p:ph idx="1"/>
          </p:nvPr>
        </p:nvSpPr>
        <p:spPr>
          <a:xfrm>
            <a:off x="591757" y="2469365"/>
            <a:ext cx="6585599" cy="2932370"/>
          </a:xfrm>
        </p:spPr>
        <p:txBody>
          <a:bodyPr/>
          <a:lstStyle/>
          <a:p>
            <a:r>
              <a:rPr lang="en-US" sz="1800"/>
              <a:t>The data has 2 columns, Date (ordinal) and FEDFUNDS(quantitative) with 51 rows and a data size of 944 bytes.  The data is queried from the FRED website site (</a:t>
            </a:r>
            <a:r>
              <a:rPr lang="en-US" sz="1800">
                <a:hlinkClick r:id="rId3"/>
              </a:rPr>
              <a:t>https://fred.stlouisfed.org/series/FEDFUNDS</a:t>
            </a:r>
            <a:r>
              <a:rPr lang="en-US" sz="1800"/>
              <a:t>)</a:t>
            </a:r>
          </a:p>
          <a:p>
            <a:r>
              <a:rPr lang="en-US" sz="1800"/>
              <a:t> </a:t>
            </a:r>
          </a:p>
          <a:p>
            <a:r>
              <a:rPr lang="en-US"/>
              <a:t> </a:t>
            </a:r>
          </a:p>
          <a:p>
            <a:endParaRPr lang="en-US"/>
          </a:p>
        </p:txBody>
      </p:sp>
      <p:graphicFrame>
        <p:nvGraphicFramePr>
          <p:cNvPr id="14" name="Table 13">
            <a:extLst>
              <a:ext uri="{FF2B5EF4-FFF2-40B4-BE49-F238E27FC236}">
                <a16:creationId xmlns:a16="http://schemas.microsoft.com/office/drawing/2014/main" id="{20223C3A-43D2-A1D0-7B04-CF2ED7F03BD0}"/>
              </a:ext>
            </a:extLst>
          </p:cNvPr>
          <p:cNvGraphicFramePr>
            <a:graphicFrameLocks noGrp="1"/>
          </p:cNvGraphicFramePr>
          <p:nvPr>
            <p:extLst>
              <p:ext uri="{D42A27DB-BD31-4B8C-83A1-F6EECF244321}">
                <p14:modId xmlns:p14="http://schemas.microsoft.com/office/powerpoint/2010/main" val="2482753576"/>
              </p:ext>
            </p:extLst>
          </p:nvPr>
        </p:nvGraphicFramePr>
        <p:xfrm>
          <a:off x="7876674" y="1706563"/>
          <a:ext cx="4166193" cy="1100045"/>
        </p:xfrm>
        <a:graphic>
          <a:graphicData uri="http://schemas.openxmlformats.org/drawingml/2006/table">
            <a:tbl>
              <a:tblPr firstRow="1" firstCol="1" bandRow="1">
                <a:tableStyleId>{5C22544A-7EE6-4342-B048-85BDC9FD1C3A}</a:tableStyleId>
              </a:tblPr>
              <a:tblGrid>
                <a:gridCol w="1721351">
                  <a:extLst>
                    <a:ext uri="{9D8B030D-6E8A-4147-A177-3AD203B41FA5}">
                      <a16:colId xmlns:a16="http://schemas.microsoft.com/office/drawing/2014/main" val="154889305"/>
                    </a:ext>
                  </a:extLst>
                </a:gridCol>
                <a:gridCol w="2444842">
                  <a:extLst>
                    <a:ext uri="{9D8B030D-6E8A-4147-A177-3AD203B41FA5}">
                      <a16:colId xmlns:a16="http://schemas.microsoft.com/office/drawing/2014/main" val="1429053409"/>
                    </a:ext>
                  </a:extLst>
                </a:gridCol>
              </a:tblGrid>
              <a:tr h="288536">
                <a:tc>
                  <a:txBody>
                    <a:bodyPr/>
                    <a:lstStyle/>
                    <a:p>
                      <a:pPr marL="0" marR="0">
                        <a:spcBef>
                          <a:spcPts val="0"/>
                        </a:spcBef>
                        <a:spcAft>
                          <a:spcPts val="0"/>
                        </a:spcAft>
                      </a:pPr>
                      <a:r>
                        <a:rPr lang="en-US" sz="1600">
                          <a:effectLst/>
                        </a:rPr>
                        <a:t>Attribute Name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Attribute Type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00732223"/>
                  </a:ext>
                </a:extLst>
              </a:tr>
              <a:tr h="270503">
                <a:tc>
                  <a:txBody>
                    <a:bodyPr/>
                    <a:lstStyle/>
                    <a:p>
                      <a:pPr marL="0" marR="0">
                        <a:spcBef>
                          <a:spcPts val="0"/>
                        </a:spcBef>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date</a:t>
                      </a:r>
                    </a:p>
                  </a:txBody>
                  <a:tcPr marL="68580" marR="68580" marT="0" marB="0" anchor="b"/>
                </a:tc>
                <a:tc>
                  <a:txBody>
                    <a:bodyPr/>
                    <a:lstStyle/>
                    <a:p>
                      <a:pPr marL="0" marR="0">
                        <a:spcBef>
                          <a:spcPts val="0"/>
                        </a:spcBef>
                        <a:spcAft>
                          <a:spcPts val="0"/>
                        </a:spcAft>
                      </a:pPr>
                      <a:r>
                        <a:rPr lang="en-US" sz="1600">
                          <a:effectLst/>
                        </a:rPr>
                        <a:t>ordinal (2018-2023)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46757314"/>
                  </a:ext>
                </a:extLst>
              </a:tr>
              <a:tr h="270503">
                <a:tc>
                  <a:txBody>
                    <a:bodyPr/>
                    <a:lstStyle/>
                    <a:p>
                      <a:pPr marL="0" marR="0">
                        <a:spcBef>
                          <a:spcPts val="0"/>
                        </a:spcBef>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FEDFUNDS</a:t>
                      </a:r>
                    </a:p>
                  </a:txBody>
                  <a:tcPr marL="68580" marR="68580" marT="0" marB="0" anchor="b"/>
                </a:tc>
                <a:tc>
                  <a:txBody>
                    <a:bodyPr/>
                    <a:lstStyle/>
                    <a:p>
                      <a:pPr marL="0" marR="0">
                        <a:spcBef>
                          <a:spcPts val="0"/>
                        </a:spcBef>
                        <a:spcAft>
                          <a:spcPts val="0"/>
                        </a:spcAft>
                      </a:pPr>
                      <a:r>
                        <a:rPr lang="en-US" sz="1600">
                          <a:effectLst/>
                        </a:rPr>
                        <a:t>Quantitative (0-inf)</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0244839"/>
                  </a:ext>
                </a:extLst>
              </a:tr>
              <a:tr h="270503">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06364149"/>
                  </a:ext>
                </a:extLst>
              </a:tr>
            </a:tbl>
          </a:graphicData>
        </a:graphic>
      </p:graphicFrame>
    </p:spTree>
    <p:extLst>
      <p:ext uri="{BB962C8B-B14F-4D97-AF65-F5344CB8AC3E}">
        <p14:creationId xmlns:p14="http://schemas.microsoft.com/office/powerpoint/2010/main" val="87539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692004" y="381000"/>
            <a:ext cx="9779183" cy="1325563"/>
          </a:xfrm>
        </p:spPr>
        <p:txBody>
          <a:bodyPr/>
          <a:lstStyle/>
          <a:p>
            <a:r>
              <a:rPr lang="en-US"/>
              <a:t>Data Abstraction-Tech Layoff </a:t>
            </a:r>
            <a:br>
              <a:rPr lang="en-US"/>
            </a:br>
            <a:r>
              <a:rPr lang="en-US"/>
              <a:t>Monthly Data</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12</a:t>
            </a:fld>
            <a:endParaRPr lang="en-US"/>
          </a:p>
        </p:txBody>
      </p:sp>
      <p:sp>
        <p:nvSpPr>
          <p:cNvPr id="13" name="Content Placeholder 12">
            <a:extLst>
              <a:ext uri="{FF2B5EF4-FFF2-40B4-BE49-F238E27FC236}">
                <a16:creationId xmlns:a16="http://schemas.microsoft.com/office/drawing/2014/main" id="{FD6F57F0-28E3-D0F5-1C7E-0C71EA419A83}"/>
              </a:ext>
            </a:extLst>
          </p:cNvPr>
          <p:cNvSpPr>
            <a:spLocks noGrp="1"/>
          </p:cNvSpPr>
          <p:nvPr>
            <p:ph idx="1"/>
          </p:nvPr>
        </p:nvSpPr>
        <p:spPr>
          <a:xfrm>
            <a:off x="591757" y="2469365"/>
            <a:ext cx="6585599" cy="2932370"/>
          </a:xfrm>
        </p:spPr>
        <p:txBody>
          <a:bodyPr/>
          <a:lstStyle/>
          <a:p>
            <a:r>
              <a:rPr lang="en-US" sz="1800"/>
              <a:t>The data has 2 columns, Date (ordinal) and </a:t>
            </a:r>
            <a:r>
              <a:rPr lang="en-US" sz="1800" err="1"/>
              <a:t>Layoff_count</a:t>
            </a:r>
            <a:br>
              <a:rPr lang="en-US" sz="1800"/>
            </a:br>
            <a:r>
              <a:rPr lang="en-US" sz="1800"/>
              <a:t>(quantitative) with 38 rows and a data size of 576 bytes.  </a:t>
            </a:r>
          </a:p>
          <a:p>
            <a:r>
              <a:rPr lang="en-US" sz="1800"/>
              <a:t> </a:t>
            </a:r>
          </a:p>
          <a:p>
            <a:r>
              <a:rPr lang="en-US"/>
              <a:t> </a:t>
            </a:r>
          </a:p>
          <a:p>
            <a:endParaRPr lang="en-US"/>
          </a:p>
        </p:txBody>
      </p:sp>
      <p:graphicFrame>
        <p:nvGraphicFramePr>
          <p:cNvPr id="14" name="Table 13">
            <a:extLst>
              <a:ext uri="{FF2B5EF4-FFF2-40B4-BE49-F238E27FC236}">
                <a16:creationId xmlns:a16="http://schemas.microsoft.com/office/drawing/2014/main" id="{20223C3A-43D2-A1D0-7B04-CF2ED7F03BD0}"/>
              </a:ext>
            </a:extLst>
          </p:cNvPr>
          <p:cNvGraphicFramePr>
            <a:graphicFrameLocks noGrp="1"/>
          </p:cNvGraphicFramePr>
          <p:nvPr>
            <p:extLst>
              <p:ext uri="{D42A27DB-BD31-4B8C-83A1-F6EECF244321}">
                <p14:modId xmlns:p14="http://schemas.microsoft.com/office/powerpoint/2010/main" val="284432844"/>
              </p:ext>
            </p:extLst>
          </p:nvPr>
        </p:nvGraphicFramePr>
        <p:xfrm>
          <a:off x="7876674" y="1706563"/>
          <a:ext cx="4166193" cy="1100045"/>
        </p:xfrm>
        <a:graphic>
          <a:graphicData uri="http://schemas.openxmlformats.org/drawingml/2006/table">
            <a:tbl>
              <a:tblPr firstRow="1" firstCol="1" bandRow="1">
                <a:tableStyleId>{5C22544A-7EE6-4342-B048-85BDC9FD1C3A}</a:tableStyleId>
              </a:tblPr>
              <a:tblGrid>
                <a:gridCol w="1721351">
                  <a:extLst>
                    <a:ext uri="{9D8B030D-6E8A-4147-A177-3AD203B41FA5}">
                      <a16:colId xmlns:a16="http://schemas.microsoft.com/office/drawing/2014/main" val="154889305"/>
                    </a:ext>
                  </a:extLst>
                </a:gridCol>
                <a:gridCol w="2444842">
                  <a:extLst>
                    <a:ext uri="{9D8B030D-6E8A-4147-A177-3AD203B41FA5}">
                      <a16:colId xmlns:a16="http://schemas.microsoft.com/office/drawing/2014/main" val="1429053409"/>
                    </a:ext>
                  </a:extLst>
                </a:gridCol>
              </a:tblGrid>
              <a:tr h="288536">
                <a:tc>
                  <a:txBody>
                    <a:bodyPr/>
                    <a:lstStyle/>
                    <a:p>
                      <a:pPr marL="0" marR="0">
                        <a:spcBef>
                          <a:spcPts val="0"/>
                        </a:spcBef>
                        <a:spcAft>
                          <a:spcPts val="0"/>
                        </a:spcAft>
                      </a:pPr>
                      <a:r>
                        <a:rPr lang="en-US" sz="1600">
                          <a:effectLst/>
                        </a:rPr>
                        <a:t>Attribute Name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Attribute Type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00732223"/>
                  </a:ext>
                </a:extLst>
              </a:tr>
              <a:tr h="270503">
                <a:tc>
                  <a:txBody>
                    <a:bodyPr/>
                    <a:lstStyle/>
                    <a:p>
                      <a:pPr marL="0" marR="0">
                        <a:spcBef>
                          <a:spcPts val="0"/>
                        </a:spcBef>
                        <a:spcAft>
                          <a:spcPts val="0"/>
                        </a:spcAft>
                      </a:pPr>
                      <a:r>
                        <a:rPr lang="en-US" sz="1600" err="1">
                          <a:effectLst/>
                          <a:latin typeface="Times New Roman" panose="02020603050405020304" pitchFamily="18" charset="0"/>
                          <a:ea typeface="Times New Roman" panose="02020603050405020304" pitchFamily="18" charset="0"/>
                          <a:cs typeface="Times New Roman" panose="02020603050405020304" pitchFamily="18" charset="0"/>
                        </a:rPr>
                        <a:t>Year_month</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ordinal (2020-2023)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46757314"/>
                  </a:ext>
                </a:extLst>
              </a:tr>
              <a:tr h="270503">
                <a:tc>
                  <a:txBody>
                    <a:bodyPr/>
                    <a:lstStyle/>
                    <a:p>
                      <a:pPr marL="0" marR="0">
                        <a:spcBef>
                          <a:spcPts val="0"/>
                        </a:spcBef>
                        <a:spcAft>
                          <a:spcPts val="0"/>
                        </a:spcAft>
                      </a:pPr>
                      <a:r>
                        <a:rPr lang="en-US" sz="1600" err="1">
                          <a:effectLst/>
                          <a:latin typeface="Times New Roman" panose="02020603050405020304" pitchFamily="18" charset="0"/>
                          <a:ea typeface="Times New Roman" panose="02020603050405020304" pitchFamily="18" charset="0"/>
                          <a:cs typeface="Times New Roman" panose="02020603050405020304" pitchFamily="18" charset="0"/>
                        </a:rPr>
                        <a:t>Layoff_count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(0-inf)</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0244839"/>
                  </a:ext>
                </a:extLst>
              </a:tr>
              <a:tr h="270503">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06364149"/>
                  </a:ext>
                </a:extLst>
              </a:tr>
            </a:tbl>
          </a:graphicData>
        </a:graphic>
      </p:graphicFrame>
    </p:spTree>
    <p:extLst>
      <p:ext uri="{BB962C8B-B14F-4D97-AF65-F5344CB8AC3E}">
        <p14:creationId xmlns:p14="http://schemas.microsoft.com/office/powerpoint/2010/main" val="581947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Task Abstraction</a:t>
            </a:r>
          </a:p>
        </p:txBody>
      </p:sp>
      <p:pic>
        <p:nvPicPr>
          <p:cNvPr id="3" name="Picture 2" descr="Diagram&#10;&#10;Description automatically generated">
            <a:extLst>
              <a:ext uri="{FF2B5EF4-FFF2-40B4-BE49-F238E27FC236}">
                <a16:creationId xmlns:a16="http://schemas.microsoft.com/office/drawing/2014/main" id="{508D418B-C67D-0F2C-4C73-6FB720381475}"/>
              </a:ext>
            </a:extLst>
          </p:cNvPr>
          <p:cNvPicPr>
            <a:picLocks noChangeAspect="1"/>
          </p:cNvPicPr>
          <p:nvPr/>
        </p:nvPicPr>
        <p:blipFill>
          <a:blip r:embed="rId2"/>
          <a:stretch>
            <a:fillRect/>
          </a:stretch>
        </p:blipFill>
        <p:spPr>
          <a:xfrm>
            <a:off x="5692685" y="1604488"/>
            <a:ext cx="4841240" cy="2435860"/>
          </a:xfrm>
          <a:prstGeom prst="rect">
            <a:avLst/>
          </a:prstGeom>
        </p:spPr>
      </p:pic>
      <p:pic>
        <p:nvPicPr>
          <p:cNvPr id="6" name="Picture 5">
            <a:extLst>
              <a:ext uri="{FF2B5EF4-FFF2-40B4-BE49-F238E27FC236}">
                <a16:creationId xmlns:a16="http://schemas.microsoft.com/office/drawing/2014/main" id="{CC209F7C-BD71-883D-FAA7-4841CEC62393}"/>
              </a:ext>
            </a:extLst>
          </p:cNvPr>
          <p:cNvPicPr>
            <a:picLocks noChangeAspect="1"/>
          </p:cNvPicPr>
          <p:nvPr/>
        </p:nvPicPr>
        <p:blipFill>
          <a:blip r:embed="rId3"/>
          <a:stretch>
            <a:fillRect/>
          </a:stretch>
        </p:blipFill>
        <p:spPr>
          <a:xfrm>
            <a:off x="5684218" y="3955207"/>
            <a:ext cx="4898390" cy="2842895"/>
          </a:xfrm>
          <a:prstGeom prst="rect">
            <a:avLst/>
          </a:prstGeom>
        </p:spPr>
      </p:pic>
    </p:spTree>
    <p:extLst>
      <p:ext uri="{BB962C8B-B14F-4D97-AF65-F5344CB8AC3E}">
        <p14:creationId xmlns:p14="http://schemas.microsoft.com/office/powerpoint/2010/main" val="752124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Implementation</a:t>
            </a:r>
          </a:p>
        </p:txBody>
      </p:sp>
      <p:sp>
        <p:nvSpPr>
          <p:cNvPr id="13" name="Content Placeholder 12">
            <a:extLst>
              <a:ext uri="{FF2B5EF4-FFF2-40B4-BE49-F238E27FC236}">
                <a16:creationId xmlns:a16="http://schemas.microsoft.com/office/drawing/2014/main" id="{FD6F57F0-28E3-D0F5-1C7E-0C71EA419A83}"/>
              </a:ext>
            </a:extLst>
          </p:cNvPr>
          <p:cNvSpPr>
            <a:spLocks noGrp="1"/>
          </p:cNvSpPr>
          <p:nvPr>
            <p:ph idx="1"/>
          </p:nvPr>
        </p:nvSpPr>
        <p:spPr>
          <a:xfrm>
            <a:off x="4" y="2268037"/>
            <a:ext cx="9095874" cy="4589963"/>
          </a:xfrm>
          <a:solidFill>
            <a:schemeClr val="bg1"/>
          </a:solidFill>
        </p:spPr>
        <p:txBody>
          <a:bodyPr/>
          <a:lstStyle/>
          <a:p>
            <a:r>
              <a:rPr lang="en-US" sz="2400"/>
              <a:t>Line Charts and Crosstab Tables in Tableau:</a:t>
            </a:r>
          </a:p>
          <a:p>
            <a:pPr marL="457200" indent="-457200">
              <a:buFontTx/>
              <a:buChar char="-"/>
            </a:pPr>
            <a:r>
              <a:rPr lang="en-US" sz="2400"/>
              <a:t>Following the attribute type and task </a:t>
            </a:r>
            <a:r>
              <a:rPr lang="en-US" sz="2400">
                <a:sym typeface="Wingdings" panose="05000000000000000000" pitchFamily="2" charset="2"/>
              </a:rPr>
              <a:t></a:t>
            </a:r>
            <a:r>
              <a:rPr lang="en-US" sz="2400"/>
              <a:t> idiom.</a:t>
            </a:r>
          </a:p>
          <a:p>
            <a:pPr marL="457200" indent="-457200">
              <a:buFontTx/>
              <a:buChar char="-"/>
            </a:pPr>
            <a:r>
              <a:rPr lang="en-US" sz="2400"/>
              <a:t>Add filters.</a:t>
            </a:r>
          </a:p>
          <a:p>
            <a:pPr marL="457200" indent="-457200">
              <a:buFontTx/>
              <a:buChar char="-"/>
            </a:pPr>
            <a:r>
              <a:rPr lang="en-US" sz="2400"/>
              <a:t>Add actions (filters and highlights)</a:t>
            </a:r>
          </a:p>
          <a:p>
            <a:pPr marL="457200" indent="-457200">
              <a:buFontTx/>
              <a:buChar char="-"/>
            </a:pPr>
            <a:r>
              <a:rPr lang="en-US" sz="2400"/>
              <a:t>Change color to reflect quantitative values.</a:t>
            </a:r>
          </a:p>
          <a:p>
            <a:pPr marL="457200" indent="-457200">
              <a:buFontTx/>
              <a:buChar char="-"/>
            </a:pPr>
            <a:r>
              <a:rPr lang="en-US" sz="2400"/>
              <a:t>Set tooltip and detail.</a:t>
            </a:r>
          </a:p>
          <a:p>
            <a:pPr marL="457200" indent="-457200">
              <a:buFontTx/>
              <a:buChar char="-"/>
            </a:pPr>
            <a:r>
              <a:rPr lang="en-US" sz="2400"/>
              <a:t>Sort visualization</a:t>
            </a:r>
          </a:p>
          <a:p>
            <a:pPr marL="457200" indent="-457200">
              <a:buFontTx/>
              <a:buChar char="-"/>
            </a:pPr>
            <a:r>
              <a:rPr lang="en-US" sz="2400"/>
              <a:t>Create Dashboards</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8E07CCC2-92CB-8260-11F1-4F3B2C4DA146}"/>
              </a:ext>
            </a:extLst>
          </p:cNvPr>
          <p:cNvPicPr>
            <a:picLocks noChangeAspect="1"/>
          </p:cNvPicPr>
          <p:nvPr/>
        </p:nvPicPr>
        <p:blipFill>
          <a:blip r:embed="rId2"/>
          <a:stretch>
            <a:fillRect/>
          </a:stretch>
        </p:blipFill>
        <p:spPr>
          <a:xfrm>
            <a:off x="7400290" y="3187192"/>
            <a:ext cx="4515600" cy="3222752"/>
          </a:xfrm>
          <a:prstGeom prst="rect">
            <a:avLst/>
          </a:prstGeom>
        </p:spPr>
      </p:pic>
    </p:spTree>
    <p:extLst>
      <p:ext uri="{BB962C8B-B14F-4D97-AF65-F5344CB8AC3E}">
        <p14:creationId xmlns:p14="http://schemas.microsoft.com/office/powerpoint/2010/main" val="3235167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Implementation</a:t>
            </a:r>
          </a:p>
        </p:txBody>
      </p:sp>
      <p:sp>
        <p:nvSpPr>
          <p:cNvPr id="13" name="Content Placeholder 12">
            <a:extLst>
              <a:ext uri="{FF2B5EF4-FFF2-40B4-BE49-F238E27FC236}">
                <a16:creationId xmlns:a16="http://schemas.microsoft.com/office/drawing/2014/main" id="{FD6F57F0-28E3-D0F5-1C7E-0C71EA419A83}"/>
              </a:ext>
            </a:extLst>
          </p:cNvPr>
          <p:cNvSpPr>
            <a:spLocks noGrp="1"/>
          </p:cNvSpPr>
          <p:nvPr>
            <p:ph idx="1"/>
          </p:nvPr>
        </p:nvSpPr>
        <p:spPr>
          <a:xfrm>
            <a:off x="4" y="2268037"/>
            <a:ext cx="9095874" cy="4589963"/>
          </a:xfrm>
          <a:solidFill>
            <a:schemeClr val="bg1"/>
          </a:solidFill>
        </p:spPr>
        <p:txBody>
          <a:bodyPr/>
          <a:lstStyle/>
          <a:p>
            <a:r>
              <a:rPr lang="en-US" sz="2400"/>
              <a:t>Line Charts in D3:</a:t>
            </a:r>
          </a:p>
          <a:p>
            <a:pPr marL="457200" indent="-457200">
              <a:buFontTx/>
              <a:buChar char="-"/>
            </a:pPr>
            <a:r>
              <a:rPr lang="en-US" sz="2400"/>
              <a:t>Following the attribute type and task </a:t>
            </a:r>
            <a:r>
              <a:rPr lang="en-US" sz="2400">
                <a:sym typeface="Wingdings" panose="05000000000000000000" pitchFamily="2" charset="2"/>
              </a:rPr>
              <a:t></a:t>
            </a:r>
            <a:r>
              <a:rPr lang="en-US" sz="2400"/>
              <a:t> idiom.</a:t>
            </a:r>
          </a:p>
          <a:p>
            <a:pPr marL="457200" indent="-457200">
              <a:buFontTx/>
              <a:buChar char="-"/>
            </a:pPr>
            <a:r>
              <a:rPr lang="en-US" sz="2400"/>
              <a:t>Change color to reflect quantitative values and calculations. Design gradient marks using Hex codes</a:t>
            </a:r>
          </a:p>
          <a:p>
            <a:pPr marL="457200" indent="-457200">
              <a:buFontTx/>
              <a:buChar char="-"/>
            </a:pPr>
            <a:r>
              <a:rPr lang="en-US" sz="2400"/>
              <a:t>Sort visualization and respective axes</a:t>
            </a:r>
          </a:p>
        </p:txBody>
      </p:sp>
      <p:pic>
        <p:nvPicPr>
          <p:cNvPr id="4" name="Picture 3">
            <a:extLst>
              <a:ext uri="{FF2B5EF4-FFF2-40B4-BE49-F238E27FC236}">
                <a16:creationId xmlns:a16="http://schemas.microsoft.com/office/drawing/2014/main" id="{FFC314F5-7ACD-D1B3-8C40-7933F4581976}"/>
              </a:ext>
            </a:extLst>
          </p:cNvPr>
          <p:cNvPicPr>
            <a:picLocks noChangeAspect="1"/>
          </p:cNvPicPr>
          <p:nvPr/>
        </p:nvPicPr>
        <p:blipFill>
          <a:blip r:embed="rId2"/>
          <a:stretch>
            <a:fillRect/>
          </a:stretch>
        </p:blipFill>
        <p:spPr>
          <a:xfrm>
            <a:off x="4621194" y="4520155"/>
            <a:ext cx="6965439" cy="2215063"/>
          </a:xfrm>
          <a:prstGeom prst="rect">
            <a:avLst/>
          </a:prstGeom>
        </p:spPr>
      </p:pic>
    </p:spTree>
    <p:extLst>
      <p:ext uri="{BB962C8B-B14F-4D97-AF65-F5344CB8AC3E}">
        <p14:creationId xmlns:p14="http://schemas.microsoft.com/office/powerpoint/2010/main" val="1985370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D3 Results</a:t>
            </a:r>
          </a:p>
        </p:txBody>
      </p:sp>
      <p:pic>
        <p:nvPicPr>
          <p:cNvPr id="6" name="Picture 5">
            <a:extLst>
              <a:ext uri="{FF2B5EF4-FFF2-40B4-BE49-F238E27FC236}">
                <a16:creationId xmlns:a16="http://schemas.microsoft.com/office/drawing/2014/main" id="{68301A7C-DB94-7CD6-50C4-D8D25C2194D5}"/>
              </a:ext>
            </a:extLst>
          </p:cNvPr>
          <p:cNvPicPr>
            <a:picLocks noChangeAspect="1"/>
          </p:cNvPicPr>
          <p:nvPr/>
        </p:nvPicPr>
        <p:blipFill>
          <a:blip r:embed="rId2"/>
          <a:stretch>
            <a:fillRect/>
          </a:stretch>
        </p:blipFill>
        <p:spPr>
          <a:xfrm>
            <a:off x="1167491" y="1706563"/>
            <a:ext cx="4292608" cy="2201103"/>
          </a:xfrm>
          <a:prstGeom prst="rect">
            <a:avLst/>
          </a:prstGeom>
        </p:spPr>
      </p:pic>
      <p:pic>
        <p:nvPicPr>
          <p:cNvPr id="8" name="Picture 7">
            <a:extLst>
              <a:ext uri="{FF2B5EF4-FFF2-40B4-BE49-F238E27FC236}">
                <a16:creationId xmlns:a16="http://schemas.microsoft.com/office/drawing/2014/main" id="{38971C5E-BEBE-0E49-7DA7-895F67B214C5}"/>
              </a:ext>
            </a:extLst>
          </p:cNvPr>
          <p:cNvPicPr>
            <a:picLocks noChangeAspect="1"/>
          </p:cNvPicPr>
          <p:nvPr/>
        </p:nvPicPr>
        <p:blipFill>
          <a:blip r:embed="rId3"/>
          <a:stretch>
            <a:fillRect/>
          </a:stretch>
        </p:blipFill>
        <p:spPr>
          <a:xfrm>
            <a:off x="6386980" y="1706563"/>
            <a:ext cx="4559696" cy="2347670"/>
          </a:xfrm>
          <a:prstGeom prst="rect">
            <a:avLst/>
          </a:prstGeom>
        </p:spPr>
      </p:pic>
      <p:pic>
        <p:nvPicPr>
          <p:cNvPr id="10" name="Picture 9">
            <a:extLst>
              <a:ext uri="{FF2B5EF4-FFF2-40B4-BE49-F238E27FC236}">
                <a16:creationId xmlns:a16="http://schemas.microsoft.com/office/drawing/2014/main" id="{93895C37-97BB-8557-FEB2-654F255B653D}"/>
              </a:ext>
            </a:extLst>
          </p:cNvPr>
          <p:cNvPicPr>
            <a:picLocks noChangeAspect="1"/>
          </p:cNvPicPr>
          <p:nvPr/>
        </p:nvPicPr>
        <p:blipFill>
          <a:blip r:embed="rId4"/>
          <a:stretch>
            <a:fillRect/>
          </a:stretch>
        </p:blipFill>
        <p:spPr>
          <a:xfrm>
            <a:off x="3545709" y="4288261"/>
            <a:ext cx="4757381" cy="2422537"/>
          </a:xfrm>
          <a:prstGeom prst="rect">
            <a:avLst/>
          </a:prstGeom>
        </p:spPr>
      </p:pic>
    </p:spTree>
    <p:extLst>
      <p:ext uri="{BB962C8B-B14F-4D97-AF65-F5344CB8AC3E}">
        <p14:creationId xmlns:p14="http://schemas.microsoft.com/office/powerpoint/2010/main" val="379224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47001" y="8334"/>
            <a:ext cx="9779183" cy="1325563"/>
          </a:xfrm>
        </p:spPr>
        <p:txBody>
          <a:bodyPr/>
          <a:lstStyle/>
          <a:p>
            <a:r>
              <a:rPr lang="en-US"/>
              <a:t>Tableau Results</a:t>
            </a:r>
          </a:p>
        </p:txBody>
      </p:sp>
      <p:sp>
        <p:nvSpPr>
          <p:cNvPr id="3" name="Rectangle 2">
            <a:extLst>
              <a:ext uri="{FF2B5EF4-FFF2-40B4-BE49-F238E27FC236}">
                <a16:creationId xmlns:a16="http://schemas.microsoft.com/office/drawing/2014/main" id="{7F478284-5853-981B-F530-5845945FB3A4}"/>
              </a:ext>
            </a:extLst>
          </p:cNvPr>
          <p:cNvSpPr>
            <a:spLocks noChangeArrowheads="1"/>
          </p:cNvSpPr>
          <p:nvPr/>
        </p:nvSpPr>
        <p:spPr bwMode="auto">
          <a:xfrm>
            <a:off x="720763" y="1706563"/>
            <a:ext cx="84295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25" descr="A picture containing chart&#10;&#10;Description automatically generated">
            <a:extLst>
              <a:ext uri="{FF2B5EF4-FFF2-40B4-BE49-F238E27FC236}">
                <a16:creationId xmlns:a16="http://schemas.microsoft.com/office/drawing/2014/main" id="{71F7A964-E936-5DB0-FC99-29C88617C4B7}"/>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7571" y="1729422"/>
            <a:ext cx="4342422" cy="30341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7FC9A458-ABBD-F230-6609-5E899435D16F}"/>
              </a:ext>
            </a:extLst>
          </p:cNvPr>
          <p:cNvSpPr>
            <a:spLocks noChangeArrowheads="1"/>
          </p:cNvSpPr>
          <p:nvPr/>
        </p:nvSpPr>
        <p:spPr bwMode="auto">
          <a:xfrm>
            <a:off x="4830184" y="11996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26" descr="Graphical user interface&#10;&#10;Description automatically generated">
            <a:extLst>
              <a:ext uri="{FF2B5EF4-FFF2-40B4-BE49-F238E27FC236}">
                <a16:creationId xmlns:a16="http://schemas.microsoft.com/office/drawing/2014/main" id="{16B0705D-53A3-E2D2-F084-CF7E514C21D8}"/>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830182" y="1254555"/>
            <a:ext cx="6334885" cy="31066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FA03052E-89AA-E737-28F0-C41EB49E2D2B}"/>
              </a:ext>
            </a:extLst>
          </p:cNvPr>
          <p:cNvSpPr>
            <a:spLocks noChangeArrowheads="1"/>
          </p:cNvSpPr>
          <p:nvPr/>
        </p:nvSpPr>
        <p:spPr bwMode="auto">
          <a:xfrm>
            <a:off x="6805174" y="3395870"/>
            <a:ext cx="12992553" cy="249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9" name="Picture 24">
            <a:extLst>
              <a:ext uri="{FF2B5EF4-FFF2-40B4-BE49-F238E27FC236}">
                <a16:creationId xmlns:a16="http://schemas.microsoft.com/office/drawing/2014/main" id="{4F26F440-E081-3111-86F7-8C44065DB0BC}"/>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4830182" y="4361215"/>
            <a:ext cx="6334886" cy="2496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37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47001" y="8334"/>
            <a:ext cx="9779183" cy="1325563"/>
          </a:xfrm>
        </p:spPr>
        <p:txBody>
          <a:bodyPr/>
          <a:lstStyle/>
          <a:p>
            <a:r>
              <a:rPr lang="en-US"/>
              <a:t>Tableau Results</a:t>
            </a:r>
          </a:p>
        </p:txBody>
      </p:sp>
      <p:sp>
        <p:nvSpPr>
          <p:cNvPr id="3" name="Rectangle 2">
            <a:extLst>
              <a:ext uri="{FF2B5EF4-FFF2-40B4-BE49-F238E27FC236}">
                <a16:creationId xmlns:a16="http://schemas.microsoft.com/office/drawing/2014/main" id="{7F478284-5853-981B-F530-5845945FB3A4}"/>
              </a:ext>
            </a:extLst>
          </p:cNvPr>
          <p:cNvSpPr>
            <a:spLocks noChangeArrowheads="1"/>
          </p:cNvSpPr>
          <p:nvPr/>
        </p:nvSpPr>
        <p:spPr bwMode="auto">
          <a:xfrm>
            <a:off x="1516291" y="2906253"/>
            <a:ext cx="84295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7FC9A458-ABBD-F230-6609-5E899435D16F}"/>
              </a:ext>
            </a:extLst>
          </p:cNvPr>
          <p:cNvSpPr>
            <a:spLocks noChangeArrowheads="1"/>
          </p:cNvSpPr>
          <p:nvPr/>
        </p:nvSpPr>
        <p:spPr bwMode="auto">
          <a:xfrm>
            <a:off x="4830184" y="11996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FA03052E-89AA-E737-28F0-C41EB49E2D2B}"/>
              </a:ext>
            </a:extLst>
          </p:cNvPr>
          <p:cNvSpPr>
            <a:spLocks noChangeArrowheads="1"/>
          </p:cNvSpPr>
          <p:nvPr/>
        </p:nvSpPr>
        <p:spPr bwMode="auto">
          <a:xfrm>
            <a:off x="6805174" y="3395870"/>
            <a:ext cx="12992553" cy="249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E5193BEA-9B4D-DF82-6747-A31270461527}"/>
              </a:ext>
            </a:extLst>
          </p:cNvPr>
          <p:cNvSpPr>
            <a:spLocks noChangeArrowheads="1"/>
          </p:cNvSpPr>
          <p:nvPr/>
        </p:nvSpPr>
        <p:spPr bwMode="auto">
          <a:xfrm>
            <a:off x="795528" y="11996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E956B0A5-F6D4-BA80-A53A-5395B4532E93}"/>
              </a:ext>
            </a:extLst>
          </p:cNvPr>
          <p:cNvSpPr>
            <a:spLocks noChangeArrowheads="1"/>
          </p:cNvSpPr>
          <p:nvPr/>
        </p:nvSpPr>
        <p:spPr bwMode="auto">
          <a:xfrm>
            <a:off x="1408175" y="1856231"/>
            <a:ext cx="14574129" cy="54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5" name="Picture 28" descr="Graphical user interface&#10;&#10;Description automatically generated">
            <a:extLst>
              <a:ext uri="{FF2B5EF4-FFF2-40B4-BE49-F238E27FC236}">
                <a16:creationId xmlns:a16="http://schemas.microsoft.com/office/drawing/2014/main" id="{F5BCC833-7B97-5361-817E-E858CBDB1A7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246127" y="1856231"/>
            <a:ext cx="9458307" cy="47291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93874FE-6406-19E9-BC3A-ACEA2BF7239F}"/>
              </a:ext>
            </a:extLst>
          </p:cNvPr>
          <p:cNvSpPr txBox="1"/>
          <p:nvPr/>
        </p:nvSpPr>
        <p:spPr>
          <a:xfrm>
            <a:off x="2246127" y="1513520"/>
            <a:ext cx="8811130" cy="646331"/>
          </a:xfrm>
          <a:prstGeom prst="rect">
            <a:avLst/>
          </a:prstGeom>
          <a:noFill/>
        </p:spPr>
        <p:txBody>
          <a:bodyPr wrap="none" rtlCol="0">
            <a:spAutoFit/>
          </a:bodyPr>
          <a:lstStyle/>
          <a:p>
            <a:r>
              <a:rPr lang="en-US" sz="1800" b="1">
                <a:solidFill>
                  <a:srgbClr val="000000"/>
                </a:solidFill>
                <a:effectLst/>
                <a:latin typeface="Times New Roman" panose="02020603050405020304" pitchFamily="18" charset="0"/>
                <a:ea typeface="Times New Roman" panose="02020603050405020304" pitchFamily="18" charset="0"/>
              </a:rPr>
              <a:t>Search, Query and Derive: Layoff counts by company, location (SF) and derive fed rates</a:t>
            </a:r>
            <a:endParaRPr lang="en-US" sz="1800">
              <a:effectLst/>
              <a:latin typeface="Times New Roman" panose="02020603050405020304" pitchFamily="18" charset="0"/>
              <a:ea typeface="Times New Roman" panose="02020603050405020304" pitchFamily="18" charset="0"/>
            </a:endParaRPr>
          </a:p>
          <a:p>
            <a:endParaRPr lang="en-US"/>
          </a:p>
        </p:txBody>
      </p:sp>
    </p:spTree>
    <p:extLst>
      <p:ext uri="{BB962C8B-B14F-4D97-AF65-F5344CB8AC3E}">
        <p14:creationId xmlns:p14="http://schemas.microsoft.com/office/powerpoint/2010/main" val="4113594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47001" y="8334"/>
            <a:ext cx="9779183" cy="1325563"/>
          </a:xfrm>
        </p:spPr>
        <p:txBody>
          <a:bodyPr/>
          <a:lstStyle/>
          <a:p>
            <a:r>
              <a:rPr lang="en-US"/>
              <a:t>Tableau Results</a:t>
            </a:r>
          </a:p>
        </p:txBody>
      </p:sp>
      <p:sp>
        <p:nvSpPr>
          <p:cNvPr id="3" name="Rectangle 2">
            <a:extLst>
              <a:ext uri="{FF2B5EF4-FFF2-40B4-BE49-F238E27FC236}">
                <a16:creationId xmlns:a16="http://schemas.microsoft.com/office/drawing/2014/main" id="{7F478284-5853-981B-F530-5845945FB3A4}"/>
              </a:ext>
            </a:extLst>
          </p:cNvPr>
          <p:cNvSpPr>
            <a:spLocks noChangeArrowheads="1"/>
          </p:cNvSpPr>
          <p:nvPr/>
        </p:nvSpPr>
        <p:spPr bwMode="auto">
          <a:xfrm>
            <a:off x="1516291" y="2906253"/>
            <a:ext cx="84295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7FC9A458-ABBD-F230-6609-5E899435D16F}"/>
              </a:ext>
            </a:extLst>
          </p:cNvPr>
          <p:cNvSpPr>
            <a:spLocks noChangeArrowheads="1"/>
          </p:cNvSpPr>
          <p:nvPr/>
        </p:nvSpPr>
        <p:spPr bwMode="auto">
          <a:xfrm>
            <a:off x="4830184" y="11996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FA03052E-89AA-E737-28F0-C41EB49E2D2B}"/>
              </a:ext>
            </a:extLst>
          </p:cNvPr>
          <p:cNvSpPr>
            <a:spLocks noChangeArrowheads="1"/>
          </p:cNvSpPr>
          <p:nvPr/>
        </p:nvSpPr>
        <p:spPr bwMode="auto">
          <a:xfrm>
            <a:off x="6805174" y="3395870"/>
            <a:ext cx="12992553" cy="249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E5193BEA-9B4D-DF82-6747-A31270461527}"/>
              </a:ext>
            </a:extLst>
          </p:cNvPr>
          <p:cNvSpPr>
            <a:spLocks noChangeArrowheads="1"/>
          </p:cNvSpPr>
          <p:nvPr/>
        </p:nvSpPr>
        <p:spPr bwMode="auto">
          <a:xfrm>
            <a:off x="795528" y="11996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E956B0A5-F6D4-BA80-A53A-5395B4532E93}"/>
              </a:ext>
            </a:extLst>
          </p:cNvPr>
          <p:cNvSpPr>
            <a:spLocks noChangeArrowheads="1"/>
          </p:cNvSpPr>
          <p:nvPr/>
        </p:nvSpPr>
        <p:spPr bwMode="auto">
          <a:xfrm>
            <a:off x="1636775" y="1594906"/>
            <a:ext cx="145741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t>Visualizing the reaction of inflation and fed rate movement to tech layoffs </a:t>
            </a:r>
          </a:p>
        </p:txBody>
      </p:sp>
      <p:sp>
        <p:nvSpPr>
          <p:cNvPr id="9" name="Rectangle 2">
            <a:extLst>
              <a:ext uri="{FF2B5EF4-FFF2-40B4-BE49-F238E27FC236}">
                <a16:creationId xmlns:a16="http://schemas.microsoft.com/office/drawing/2014/main" id="{383E1F55-91FC-68D5-C971-9A9D987E771F}"/>
              </a:ext>
            </a:extLst>
          </p:cNvPr>
          <p:cNvSpPr>
            <a:spLocks noChangeArrowheads="1"/>
          </p:cNvSpPr>
          <p:nvPr/>
        </p:nvSpPr>
        <p:spPr bwMode="auto">
          <a:xfrm>
            <a:off x="1776337" y="15247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32" descr="Chart, line chart&#10;&#10;Description automatically generated">
            <a:extLst>
              <a:ext uri="{FF2B5EF4-FFF2-40B4-BE49-F238E27FC236}">
                <a16:creationId xmlns:a16="http://schemas.microsoft.com/office/drawing/2014/main" id="{9660D3D1-D7B7-3B4F-9083-E847E64B9F5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76337" y="1981979"/>
            <a:ext cx="59436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885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Data Abstraction-Business Formation</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a:t>
            </a:fld>
            <a:endParaRPr lang="en-US"/>
          </a:p>
        </p:txBody>
      </p:sp>
      <p:sp>
        <p:nvSpPr>
          <p:cNvPr id="13" name="Content Placeholder 12">
            <a:extLst>
              <a:ext uri="{FF2B5EF4-FFF2-40B4-BE49-F238E27FC236}">
                <a16:creationId xmlns:a16="http://schemas.microsoft.com/office/drawing/2014/main" id="{FD6F57F0-28E3-D0F5-1C7E-0C71EA419A83}"/>
              </a:ext>
            </a:extLst>
          </p:cNvPr>
          <p:cNvSpPr>
            <a:spLocks noGrp="1"/>
          </p:cNvSpPr>
          <p:nvPr>
            <p:ph idx="1"/>
          </p:nvPr>
        </p:nvSpPr>
        <p:spPr>
          <a:xfrm>
            <a:off x="149133" y="3172097"/>
            <a:ext cx="7603958" cy="3366815"/>
          </a:xfrm>
        </p:spPr>
        <p:txBody>
          <a:bodyPr/>
          <a:lstStyle/>
          <a:p>
            <a:r>
              <a:rPr lang="en-US"/>
              <a:t>Business Formation Dataset, summary of business formation in US. This dataset is a flat-table and dynamic (31388, 17) </a:t>
            </a:r>
          </a:p>
        </p:txBody>
      </p:sp>
      <p:graphicFrame>
        <p:nvGraphicFramePr>
          <p:cNvPr id="14" name="Table 13">
            <a:extLst>
              <a:ext uri="{FF2B5EF4-FFF2-40B4-BE49-F238E27FC236}">
                <a16:creationId xmlns:a16="http://schemas.microsoft.com/office/drawing/2014/main" id="{20223C3A-43D2-A1D0-7B04-CF2ED7F03BD0}"/>
              </a:ext>
            </a:extLst>
          </p:cNvPr>
          <p:cNvGraphicFramePr>
            <a:graphicFrameLocks noGrp="1"/>
          </p:cNvGraphicFramePr>
          <p:nvPr>
            <p:extLst>
              <p:ext uri="{D42A27DB-BD31-4B8C-83A1-F6EECF244321}">
                <p14:modId xmlns:p14="http://schemas.microsoft.com/office/powerpoint/2010/main" val="495464634"/>
              </p:ext>
            </p:extLst>
          </p:nvPr>
        </p:nvGraphicFramePr>
        <p:xfrm>
          <a:off x="7876674" y="1706563"/>
          <a:ext cx="4166193" cy="5104264"/>
        </p:xfrm>
        <a:graphic>
          <a:graphicData uri="http://schemas.openxmlformats.org/drawingml/2006/table">
            <a:tbl>
              <a:tblPr firstRow="1" firstCol="1" bandRow="1">
                <a:tableStyleId>{5C22544A-7EE6-4342-B048-85BDC9FD1C3A}</a:tableStyleId>
              </a:tblPr>
              <a:tblGrid>
                <a:gridCol w="1721351">
                  <a:extLst>
                    <a:ext uri="{9D8B030D-6E8A-4147-A177-3AD203B41FA5}">
                      <a16:colId xmlns:a16="http://schemas.microsoft.com/office/drawing/2014/main" val="154889305"/>
                    </a:ext>
                  </a:extLst>
                </a:gridCol>
                <a:gridCol w="2444842">
                  <a:extLst>
                    <a:ext uri="{9D8B030D-6E8A-4147-A177-3AD203B41FA5}">
                      <a16:colId xmlns:a16="http://schemas.microsoft.com/office/drawing/2014/main" val="1429053409"/>
                    </a:ext>
                  </a:extLst>
                </a:gridCol>
              </a:tblGrid>
              <a:tr h="288536">
                <a:tc>
                  <a:txBody>
                    <a:bodyPr/>
                    <a:lstStyle/>
                    <a:p>
                      <a:pPr marL="0" marR="0">
                        <a:spcBef>
                          <a:spcPts val="0"/>
                        </a:spcBef>
                        <a:spcAft>
                          <a:spcPts val="0"/>
                        </a:spcAft>
                      </a:pPr>
                      <a:r>
                        <a:rPr lang="en-US" sz="1600">
                          <a:effectLst/>
                        </a:rPr>
                        <a:t>Attribute Name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Attribute Type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00732223"/>
                  </a:ext>
                </a:extLst>
              </a:tr>
              <a:tr h="270503">
                <a:tc>
                  <a:txBody>
                    <a:bodyPr/>
                    <a:lstStyle/>
                    <a:p>
                      <a:pPr marL="0" marR="0">
                        <a:spcBef>
                          <a:spcPts val="0"/>
                        </a:spcBef>
                        <a:spcAft>
                          <a:spcPts val="0"/>
                        </a:spcAft>
                      </a:pPr>
                      <a:r>
                        <a:rPr lang="en-US" sz="1600">
                          <a:effectLst/>
                        </a:rPr>
                        <a:t>sa</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Categorical (2 classes)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46757314"/>
                  </a:ext>
                </a:extLst>
              </a:tr>
              <a:tr h="270503">
                <a:tc>
                  <a:txBody>
                    <a:bodyPr/>
                    <a:lstStyle/>
                    <a:p>
                      <a:pPr marL="0" marR="0">
                        <a:spcBef>
                          <a:spcPts val="0"/>
                        </a:spcBef>
                        <a:spcAft>
                          <a:spcPts val="0"/>
                        </a:spcAft>
                      </a:pPr>
                      <a:r>
                        <a:rPr lang="en-US" sz="1600">
                          <a:effectLst/>
                        </a:rPr>
                        <a:t>naics_sector</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Categorical (21 classes)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0244839"/>
                  </a:ext>
                </a:extLst>
              </a:tr>
              <a:tr h="270503">
                <a:tc>
                  <a:txBody>
                    <a:bodyPr/>
                    <a:lstStyle/>
                    <a:p>
                      <a:pPr marL="0" marR="0">
                        <a:spcBef>
                          <a:spcPts val="0"/>
                        </a:spcBef>
                        <a:spcAft>
                          <a:spcPts val="0"/>
                        </a:spcAft>
                      </a:pPr>
                      <a:r>
                        <a:rPr lang="en-US" sz="1600">
                          <a:effectLst/>
                        </a:rPr>
                        <a:t>series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Categorical (12 Classes)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06364149"/>
                  </a:ext>
                </a:extLst>
              </a:tr>
              <a:tr h="441089">
                <a:tc>
                  <a:txBody>
                    <a:bodyPr/>
                    <a:lstStyle/>
                    <a:p>
                      <a:pPr marL="0" marR="0">
                        <a:spcBef>
                          <a:spcPts val="0"/>
                        </a:spcBef>
                        <a:spcAft>
                          <a:spcPts val="0"/>
                        </a:spcAft>
                      </a:pPr>
                      <a:r>
                        <a:rPr lang="en-US" sz="1600">
                          <a:effectLst/>
                        </a:rPr>
                        <a:t>geo</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Categorical/position (56 Classes)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56338267"/>
                  </a:ext>
                </a:extLst>
              </a:tr>
              <a:tr h="270503">
                <a:tc>
                  <a:txBody>
                    <a:bodyPr/>
                    <a:lstStyle/>
                    <a:p>
                      <a:pPr marL="0" marR="0">
                        <a:spcBef>
                          <a:spcPts val="0"/>
                        </a:spcBef>
                        <a:spcAft>
                          <a:spcPts val="0"/>
                        </a:spcAft>
                      </a:pPr>
                      <a:r>
                        <a:rPr lang="en-US" sz="1600">
                          <a:effectLst/>
                        </a:rPr>
                        <a:t>year</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(2004-2023)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077357657"/>
                  </a:ext>
                </a:extLst>
              </a:tr>
              <a:tr h="270503">
                <a:tc>
                  <a:txBody>
                    <a:bodyPr/>
                    <a:lstStyle/>
                    <a:p>
                      <a:pPr marL="0" marR="0">
                        <a:spcBef>
                          <a:spcPts val="0"/>
                        </a:spcBef>
                        <a:spcAft>
                          <a:spcPts val="0"/>
                        </a:spcAft>
                      </a:pPr>
                      <a:r>
                        <a:rPr lang="en-US" sz="1600">
                          <a:effectLst/>
                        </a:rPr>
                        <a:t>jan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79606043"/>
                  </a:ext>
                </a:extLst>
              </a:tr>
              <a:tr h="270503">
                <a:tc>
                  <a:txBody>
                    <a:bodyPr/>
                    <a:lstStyle/>
                    <a:p>
                      <a:pPr marL="0" marR="0">
                        <a:spcBef>
                          <a:spcPts val="0"/>
                        </a:spcBef>
                        <a:spcAft>
                          <a:spcPts val="0"/>
                        </a:spcAft>
                      </a:pPr>
                      <a:r>
                        <a:rPr lang="en-US" sz="1600">
                          <a:effectLst/>
                        </a:rPr>
                        <a:t>feb</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999670336"/>
                  </a:ext>
                </a:extLst>
              </a:tr>
              <a:tr h="270503">
                <a:tc>
                  <a:txBody>
                    <a:bodyPr/>
                    <a:lstStyle/>
                    <a:p>
                      <a:pPr marL="0" marR="0">
                        <a:spcBef>
                          <a:spcPts val="0"/>
                        </a:spcBef>
                        <a:spcAft>
                          <a:spcPts val="0"/>
                        </a:spcAft>
                      </a:pPr>
                      <a:r>
                        <a:rPr lang="en-US" sz="1600">
                          <a:effectLst/>
                        </a:rPr>
                        <a:t>mar</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87326463"/>
                  </a:ext>
                </a:extLst>
              </a:tr>
              <a:tr h="270503">
                <a:tc>
                  <a:txBody>
                    <a:bodyPr/>
                    <a:lstStyle/>
                    <a:p>
                      <a:pPr marL="0" marR="0">
                        <a:spcBef>
                          <a:spcPts val="0"/>
                        </a:spcBef>
                        <a:spcAft>
                          <a:spcPts val="0"/>
                        </a:spcAft>
                      </a:pPr>
                      <a:r>
                        <a:rPr lang="en-US" sz="1600">
                          <a:effectLst/>
                        </a:rPr>
                        <a:t>apr</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169875"/>
                  </a:ext>
                </a:extLst>
              </a:tr>
              <a:tr h="270503">
                <a:tc>
                  <a:txBody>
                    <a:bodyPr/>
                    <a:lstStyle/>
                    <a:p>
                      <a:pPr marL="0" marR="0">
                        <a:spcBef>
                          <a:spcPts val="0"/>
                        </a:spcBef>
                        <a:spcAft>
                          <a:spcPts val="0"/>
                        </a:spcAft>
                      </a:pPr>
                      <a:r>
                        <a:rPr lang="en-US" sz="1600">
                          <a:effectLst/>
                        </a:rPr>
                        <a:t>may</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414903135"/>
                  </a:ext>
                </a:extLst>
              </a:tr>
              <a:tr h="270503">
                <a:tc>
                  <a:txBody>
                    <a:bodyPr/>
                    <a:lstStyle/>
                    <a:p>
                      <a:pPr marL="0" marR="0">
                        <a:spcBef>
                          <a:spcPts val="0"/>
                        </a:spcBef>
                        <a:spcAft>
                          <a:spcPts val="0"/>
                        </a:spcAft>
                      </a:pPr>
                      <a:r>
                        <a:rPr lang="en-US" sz="1600">
                          <a:effectLst/>
                        </a:rPr>
                        <a:t>jun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370530553"/>
                  </a:ext>
                </a:extLst>
              </a:tr>
              <a:tr h="270503">
                <a:tc>
                  <a:txBody>
                    <a:bodyPr/>
                    <a:lstStyle/>
                    <a:p>
                      <a:pPr marL="0" marR="0">
                        <a:spcBef>
                          <a:spcPts val="0"/>
                        </a:spcBef>
                        <a:spcAft>
                          <a:spcPts val="0"/>
                        </a:spcAft>
                      </a:pPr>
                      <a:r>
                        <a:rPr lang="en-US" sz="1600">
                          <a:effectLst/>
                        </a:rPr>
                        <a:t>jul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9534442"/>
                  </a:ext>
                </a:extLst>
              </a:tr>
              <a:tr h="270503">
                <a:tc>
                  <a:txBody>
                    <a:bodyPr/>
                    <a:lstStyle/>
                    <a:p>
                      <a:pPr marL="0" marR="0">
                        <a:spcBef>
                          <a:spcPts val="0"/>
                        </a:spcBef>
                        <a:spcAft>
                          <a:spcPts val="0"/>
                        </a:spcAft>
                      </a:pPr>
                      <a:r>
                        <a:rPr lang="en-US" sz="1600">
                          <a:effectLst/>
                        </a:rPr>
                        <a:t>aug</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92568341"/>
                  </a:ext>
                </a:extLst>
              </a:tr>
              <a:tr h="270503">
                <a:tc>
                  <a:txBody>
                    <a:bodyPr/>
                    <a:lstStyle/>
                    <a:p>
                      <a:pPr marL="0" marR="0">
                        <a:spcBef>
                          <a:spcPts val="0"/>
                        </a:spcBef>
                        <a:spcAft>
                          <a:spcPts val="0"/>
                        </a:spcAft>
                      </a:pPr>
                      <a:r>
                        <a:rPr lang="en-US" sz="1600">
                          <a:effectLst/>
                        </a:rPr>
                        <a:t>sep</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51215496"/>
                  </a:ext>
                </a:extLst>
              </a:tr>
              <a:tr h="270503">
                <a:tc>
                  <a:txBody>
                    <a:bodyPr/>
                    <a:lstStyle/>
                    <a:p>
                      <a:pPr marL="0" marR="0">
                        <a:spcBef>
                          <a:spcPts val="0"/>
                        </a:spcBef>
                        <a:spcAft>
                          <a:spcPts val="0"/>
                        </a:spcAft>
                      </a:pPr>
                      <a:r>
                        <a:rPr lang="en-US" sz="1600">
                          <a:effectLst/>
                        </a:rPr>
                        <a:t>oct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035768217"/>
                  </a:ext>
                </a:extLst>
              </a:tr>
              <a:tr h="270503">
                <a:tc>
                  <a:txBody>
                    <a:bodyPr/>
                    <a:lstStyle/>
                    <a:p>
                      <a:pPr marL="0" marR="0">
                        <a:spcBef>
                          <a:spcPts val="0"/>
                        </a:spcBef>
                        <a:spcAft>
                          <a:spcPts val="0"/>
                        </a:spcAft>
                      </a:pPr>
                      <a:r>
                        <a:rPr lang="en-US" sz="1600">
                          <a:effectLst/>
                        </a:rPr>
                        <a:t>nov</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943297211"/>
                  </a:ext>
                </a:extLst>
              </a:tr>
              <a:tr h="270503">
                <a:tc>
                  <a:txBody>
                    <a:bodyPr/>
                    <a:lstStyle/>
                    <a:p>
                      <a:pPr marL="0" marR="0">
                        <a:spcBef>
                          <a:spcPts val="0"/>
                        </a:spcBef>
                        <a:spcAft>
                          <a:spcPts val="0"/>
                        </a:spcAft>
                      </a:pPr>
                      <a:r>
                        <a:rPr lang="en-US" sz="1600">
                          <a:effectLst/>
                        </a:rPr>
                        <a:t>dec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 ( 0 - inf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937274"/>
                  </a:ext>
                </a:extLst>
              </a:tr>
            </a:tbl>
          </a:graphicData>
        </a:graphic>
      </p:graphicFrame>
    </p:spTree>
    <p:extLst>
      <p:ext uri="{BB962C8B-B14F-4D97-AF65-F5344CB8AC3E}">
        <p14:creationId xmlns:p14="http://schemas.microsoft.com/office/powerpoint/2010/main" val="1527386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Data Abstraction-</a:t>
            </a:r>
            <a:r>
              <a:rPr lang="en-US" dirty="0" err="1"/>
              <a:t>Layoffs.fyi</a:t>
            </a:r>
            <a:r>
              <a:rPr lang="en-US" dirty="0"/>
              <a:t> data set</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20</a:t>
            </a:fld>
            <a:endParaRPr lang="en-US" dirty="0"/>
          </a:p>
        </p:txBody>
      </p:sp>
      <p:graphicFrame>
        <p:nvGraphicFramePr>
          <p:cNvPr id="14" name="Table 13">
            <a:extLst>
              <a:ext uri="{FF2B5EF4-FFF2-40B4-BE49-F238E27FC236}">
                <a16:creationId xmlns:a16="http://schemas.microsoft.com/office/drawing/2014/main" id="{20223C3A-43D2-A1D0-7B04-CF2ED7F03BD0}"/>
              </a:ext>
            </a:extLst>
          </p:cNvPr>
          <p:cNvGraphicFramePr>
            <a:graphicFrameLocks noGrp="1"/>
          </p:cNvGraphicFramePr>
          <p:nvPr/>
        </p:nvGraphicFramePr>
        <p:xfrm>
          <a:off x="6263640" y="1154749"/>
          <a:ext cx="4251960" cy="5201601"/>
        </p:xfrm>
        <a:graphic>
          <a:graphicData uri="http://schemas.openxmlformats.org/drawingml/2006/table">
            <a:tbl>
              <a:tblPr firstRow="1" firstCol="1" bandRow="1">
                <a:tableStyleId>{5C22544A-7EE6-4342-B048-85BDC9FD1C3A}</a:tableStyleId>
              </a:tblPr>
              <a:tblGrid>
                <a:gridCol w="1756787">
                  <a:extLst>
                    <a:ext uri="{9D8B030D-6E8A-4147-A177-3AD203B41FA5}">
                      <a16:colId xmlns:a16="http://schemas.microsoft.com/office/drawing/2014/main" val="154889305"/>
                    </a:ext>
                  </a:extLst>
                </a:gridCol>
                <a:gridCol w="2495173">
                  <a:extLst>
                    <a:ext uri="{9D8B030D-6E8A-4147-A177-3AD203B41FA5}">
                      <a16:colId xmlns:a16="http://schemas.microsoft.com/office/drawing/2014/main" val="1429053409"/>
                    </a:ext>
                  </a:extLst>
                </a:gridCol>
              </a:tblGrid>
              <a:tr h="518671">
                <a:tc>
                  <a:txBody>
                    <a:bodyPr/>
                    <a:lstStyle/>
                    <a:p>
                      <a:pPr marL="0" marR="0">
                        <a:spcBef>
                          <a:spcPts val="0"/>
                        </a:spcBef>
                        <a:spcAft>
                          <a:spcPts val="0"/>
                        </a:spcAft>
                      </a:pPr>
                      <a:r>
                        <a:rPr lang="en-US" sz="1600" dirty="0">
                          <a:effectLst/>
                        </a:rPr>
                        <a:t>Attribute Name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effectLst/>
                        </a:rPr>
                        <a:t>Attribute Type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00732223"/>
                  </a:ext>
                </a:extLst>
              </a:tr>
              <a:tr h="486254">
                <a:tc>
                  <a:txBody>
                    <a:bodyPr/>
                    <a:lstStyle/>
                    <a:p>
                      <a:pPr marL="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company</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Categorical</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46757314"/>
                  </a:ext>
                </a:extLst>
              </a:tr>
              <a:tr h="486254">
                <a:tc>
                  <a:txBody>
                    <a:bodyPr/>
                    <a:lstStyle/>
                    <a:p>
                      <a:pPr marL="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location</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Categorical</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0244839"/>
                  </a:ext>
                </a:extLst>
              </a:tr>
              <a:tr h="486254">
                <a:tc>
                  <a:txBody>
                    <a:bodyPr/>
                    <a:lstStyle/>
                    <a:p>
                      <a:pPr marL="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industry</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Categorical</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06364149"/>
                  </a:ext>
                </a:extLst>
              </a:tr>
              <a:tr h="792898">
                <a:tc>
                  <a:txBody>
                    <a:bodyPr/>
                    <a:lstStyle/>
                    <a:p>
                      <a:pPr marL="0" marR="0">
                        <a:spcBef>
                          <a:spcPts val="0"/>
                        </a:spcBef>
                        <a:spcAft>
                          <a:spcPts val="0"/>
                        </a:spcAft>
                      </a:pP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total_laid_off</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Ordinal</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56338267"/>
                  </a:ext>
                </a:extLst>
              </a:tr>
              <a:tr h="486254">
                <a:tc>
                  <a:txBody>
                    <a:bodyPr/>
                    <a:lstStyle/>
                    <a:p>
                      <a:pPr marL="0" marR="0">
                        <a:spcBef>
                          <a:spcPts val="0"/>
                        </a:spcBef>
                        <a:spcAft>
                          <a:spcPts val="0"/>
                        </a:spcAft>
                      </a:pP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percentage_laid_off</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Quantitative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077357657"/>
                  </a:ext>
                </a:extLst>
              </a:tr>
              <a:tr h="486254">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date</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Quantitative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79606043"/>
                  </a:ext>
                </a:extLst>
              </a:tr>
              <a:tr h="486254">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stage</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Categorical</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999670336"/>
                  </a:ext>
                </a:extLst>
              </a:tr>
              <a:tr h="486254">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country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Categorical</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87326463"/>
                  </a:ext>
                </a:extLst>
              </a:tr>
              <a:tr h="486254">
                <a:tc>
                  <a:txBody>
                    <a:bodyPr/>
                    <a:lstStyle/>
                    <a:p>
                      <a:pPr marL="0" marR="0">
                        <a:spcBef>
                          <a:spcPts val="0"/>
                        </a:spcBef>
                        <a:spcAft>
                          <a:spcPts val="0"/>
                        </a:spcAft>
                      </a:pP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funds_raised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Quantitative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169875"/>
                  </a:ext>
                </a:extLst>
              </a:tr>
            </a:tbl>
          </a:graphicData>
        </a:graphic>
      </p:graphicFrame>
      <p:sp>
        <p:nvSpPr>
          <p:cNvPr id="4" name="Content Placeholder 3">
            <a:extLst>
              <a:ext uri="{FF2B5EF4-FFF2-40B4-BE49-F238E27FC236}">
                <a16:creationId xmlns:a16="http://schemas.microsoft.com/office/drawing/2014/main" id="{53F921EA-5D62-96F3-5F50-9194B5E6233A}"/>
              </a:ext>
            </a:extLst>
          </p:cNvPr>
          <p:cNvSpPr>
            <a:spLocks noGrp="1"/>
          </p:cNvSpPr>
          <p:nvPr>
            <p:ph idx="1"/>
          </p:nvPr>
        </p:nvSpPr>
        <p:spPr>
          <a:xfrm>
            <a:off x="505370" y="1585572"/>
            <a:ext cx="5590630" cy="4289448"/>
          </a:xfrm>
        </p:spPr>
        <p:txBody>
          <a:bodyPr/>
          <a:lstStyle/>
          <a:p>
            <a:pPr marL="457200" indent="-457200">
              <a:buFont typeface="Arial" panose="020B0604020202020204" pitchFamily="34" charset="0"/>
              <a:buChar char="•"/>
            </a:pPr>
            <a:r>
              <a:rPr lang="en-US" dirty="0"/>
              <a:t>Data set shows 1,951 unique records of tech companies experiencing layoffs.</a:t>
            </a:r>
          </a:p>
          <a:p>
            <a:pPr marL="457200" indent="-457200">
              <a:buFont typeface="Arial" panose="020B0604020202020204" pitchFamily="34" charset="0"/>
              <a:buChar char="•"/>
            </a:pPr>
            <a:r>
              <a:rPr lang="en-US" dirty="0"/>
              <a:t>Data set pulled from Kaggle showing data since March 2020  (beginning of COVID-19 pandemic) through March 2023.</a:t>
            </a:r>
          </a:p>
          <a:p>
            <a:pPr marL="457200" indent="-457200">
              <a:buFont typeface="Arial" panose="020B0604020202020204" pitchFamily="34" charset="0"/>
              <a:buChar char="•"/>
            </a:pPr>
            <a:r>
              <a:rPr lang="en-US" dirty="0"/>
              <a:t>City and country of company headquarters are also shown in dataset.</a:t>
            </a:r>
          </a:p>
          <a:p>
            <a:pPr marL="457200" indent="-457200">
              <a:buFont typeface="Arial" panose="020B0604020202020204" pitchFamily="34" charset="0"/>
              <a:buChar char="•"/>
            </a:pPr>
            <a:endParaRPr lang="en-US" dirty="0"/>
          </a:p>
        </p:txBody>
      </p:sp>
      <p:pic>
        <p:nvPicPr>
          <p:cNvPr id="10" name="Audio 9">
            <a:hlinkClick r:id="" action="ppaction://media"/>
            <a:extLst>
              <a:ext uri="{FF2B5EF4-FFF2-40B4-BE49-F238E27FC236}">
                <a16:creationId xmlns:a16="http://schemas.microsoft.com/office/drawing/2014/main" id="{008A6FC9-5411-02AD-13E3-320982A158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8014615"/>
      </p:ext>
    </p:extLst>
  </p:cSld>
  <p:clrMapOvr>
    <a:masterClrMapping/>
  </p:clrMapOvr>
  <mc:AlternateContent xmlns:mc="http://schemas.openxmlformats.org/markup-compatibility/2006" xmlns:p14="http://schemas.microsoft.com/office/powerpoint/2010/main">
    <mc:Choice Requires="p14">
      <p:transition spd="slow" p14:dur="2000" advTm="42208"/>
    </mc:Choice>
    <mc:Fallback xmlns="">
      <p:transition spd="slow" advTm="42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Task Abstraction</a:t>
            </a:r>
          </a:p>
        </p:txBody>
      </p:sp>
      <p:graphicFrame>
        <p:nvGraphicFramePr>
          <p:cNvPr id="3" name="Diagram 2">
            <a:extLst>
              <a:ext uri="{FF2B5EF4-FFF2-40B4-BE49-F238E27FC236}">
                <a16:creationId xmlns:a16="http://schemas.microsoft.com/office/drawing/2014/main" id="{72F20A97-45E3-13CE-6A8F-21BF3AA814BC}"/>
              </a:ext>
            </a:extLst>
          </p:cNvPr>
          <p:cNvGraphicFramePr/>
          <p:nvPr>
            <p:extLst>
              <p:ext uri="{D42A27DB-BD31-4B8C-83A1-F6EECF244321}">
                <p14:modId xmlns:p14="http://schemas.microsoft.com/office/powerpoint/2010/main" val="2870274744"/>
              </p:ext>
            </p:extLst>
          </p:nvPr>
        </p:nvGraphicFramePr>
        <p:xfrm>
          <a:off x="1303020" y="1817370"/>
          <a:ext cx="8183880" cy="4320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Audio 8">
            <a:hlinkClick r:id="" action="ppaction://media"/>
            <a:extLst>
              <a:ext uri="{FF2B5EF4-FFF2-40B4-BE49-F238E27FC236}">
                <a16:creationId xmlns:a16="http://schemas.microsoft.com/office/drawing/2014/main" id="{7A21DED0-1125-3D14-CD50-88F5ACA9538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1572787"/>
      </p:ext>
    </p:extLst>
  </p:cSld>
  <p:clrMapOvr>
    <a:masterClrMapping/>
  </p:clrMapOvr>
  <mc:AlternateContent xmlns:mc="http://schemas.openxmlformats.org/markup-compatibility/2006" xmlns:p14="http://schemas.microsoft.com/office/powerpoint/2010/main">
    <mc:Choice Requires="p14">
      <p:transition spd="slow" p14:dur="2000" advTm="20768"/>
    </mc:Choice>
    <mc:Fallback xmlns="">
      <p:transition spd="slow" advTm="20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Implementation</a:t>
            </a:r>
          </a:p>
        </p:txBody>
      </p:sp>
      <p:sp>
        <p:nvSpPr>
          <p:cNvPr id="13" name="Content Placeholder 12">
            <a:extLst>
              <a:ext uri="{FF2B5EF4-FFF2-40B4-BE49-F238E27FC236}">
                <a16:creationId xmlns:a16="http://schemas.microsoft.com/office/drawing/2014/main" id="{FD6F57F0-28E3-D0F5-1C7E-0C71EA419A83}"/>
              </a:ext>
            </a:extLst>
          </p:cNvPr>
          <p:cNvSpPr>
            <a:spLocks noGrp="1"/>
          </p:cNvSpPr>
          <p:nvPr>
            <p:ph idx="1"/>
          </p:nvPr>
        </p:nvSpPr>
        <p:spPr>
          <a:xfrm>
            <a:off x="267903" y="1995722"/>
            <a:ext cx="6481012" cy="3366815"/>
          </a:xfrm>
        </p:spPr>
        <p:txBody>
          <a:bodyPr/>
          <a:lstStyle/>
          <a:p>
            <a:r>
              <a:rPr lang="en-US" dirty="0"/>
              <a:t> Altair/Pandas Python Package </a:t>
            </a:r>
          </a:p>
          <a:p>
            <a:pPr marL="457200" indent="-457200">
              <a:buFont typeface="Arial" panose="020B0604020202020204" pitchFamily="34" charset="0"/>
              <a:buChar char="•"/>
            </a:pPr>
            <a:r>
              <a:rPr lang="en-US" dirty="0"/>
              <a:t>Read csv of </a:t>
            </a:r>
            <a:r>
              <a:rPr lang="en-US" dirty="0" err="1"/>
              <a:t>layoffs.fyi</a:t>
            </a:r>
            <a:r>
              <a:rPr lang="en-US" dirty="0"/>
              <a:t> dataset from Gist using Pandas.</a:t>
            </a:r>
          </a:p>
          <a:p>
            <a:pPr marL="457200" indent="-457200">
              <a:buFont typeface="Arial" panose="020B0604020202020204" pitchFamily="34" charset="0"/>
              <a:buChar char="•"/>
            </a:pPr>
            <a:r>
              <a:rPr lang="en-US" dirty="0"/>
              <a:t>Sum number of layoffs by quarter using Pandas. </a:t>
            </a:r>
          </a:p>
          <a:p>
            <a:pPr marL="457200" indent="-457200">
              <a:buFont typeface="Arial" panose="020B0604020202020204" pitchFamily="34" charset="0"/>
              <a:buChar char="•"/>
            </a:pPr>
            <a:r>
              <a:rPr lang="en-US" dirty="0"/>
              <a:t>Use Altair to create the bar, line, and step charts.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F661CCFA-EE36-A794-5905-96C650751480}"/>
              </a:ext>
            </a:extLst>
          </p:cNvPr>
          <p:cNvPicPr>
            <a:picLocks noChangeAspect="1"/>
          </p:cNvPicPr>
          <p:nvPr/>
        </p:nvPicPr>
        <p:blipFill>
          <a:blip r:embed="rId4"/>
          <a:stretch>
            <a:fillRect/>
          </a:stretch>
        </p:blipFill>
        <p:spPr>
          <a:xfrm>
            <a:off x="6657476" y="380999"/>
            <a:ext cx="5358062" cy="6375635"/>
          </a:xfrm>
          <a:prstGeom prst="rect">
            <a:avLst/>
          </a:prstGeom>
        </p:spPr>
      </p:pic>
      <p:pic>
        <p:nvPicPr>
          <p:cNvPr id="12" name="Audio 11">
            <a:hlinkClick r:id="" action="ppaction://media"/>
            <a:extLst>
              <a:ext uri="{FF2B5EF4-FFF2-40B4-BE49-F238E27FC236}">
                <a16:creationId xmlns:a16="http://schemas.microsoft.com/office/drawing/2014/main" id="{7D4399FD-FB1E-F415-768A-1E9B911C1A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42149017"/>
      </p:ext>
    </p:extLst>
  </p:cSld>
  <p:clrMapOvr>
    <a:masterClrMapping/>
  </p:clrMapOvr>
  <mc:AlternateContent xmlns:mc="http://schemas.openxmlformats.org/markup-compatibility/2006" xmlns:p14="http://schemas.microsoft.com/office/powerpoint/2010/main">
    <mc:Choice Requires="p14">
      <p:transition spd="slow" p14:dur="2000" advTm="22945"/>
    </mc:Choice>
    <mc:Fallback xmlns="">
      <p:transition spd="slow" advTm="22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Results</a:t>
            </a:r>
          </a:p>
        </p:txBody>
      </p:sp>
      <p:sp>
        <p:nvSpPr>
          <p:cNvPr id="4" name="Content Placeholder 3">
            <a:extLst>
              <a:ext uri="{FF2B5EF4-FFF2-40B4-BE49-F238E27FC236}">
                <a16:creationId xmlns:a16="http://schemas.microsoft.com/office/drawing/2014/main" id="{C8F41632-415B-19D0-3DCD-632E692E77B4}"/>
              </a:ext>
            </a:extLst>
          </p:cNvPr>
          <p:cNvSpPr>
            <a:spLocks noGrp="1"/>
          </p:cNvSpPr>
          <p:nvPr>
            <p:ph idx="1"/>
          </p:nvPr>
        </p:nvSpPr>
        <p:spPr>
          <a:xfrm>
            <a:off x="344532" y="1590943"/>
            <a:ext cx="4789351" cy="3986897"/>
          </a:xfrm>
        </p:spPr>
        <p:txBody>
          <a:bodyPr/>
          <a:lstStyle/>
          <a:p>
            <a:pPr marL="342900" indent="-342900">
              <a:buFont typeface="Arial" panose="020B0604020202020204" pitchFamily="34" charset="0"/>
              <a:buChar char="•"/>
            </a:pPr>
            <a:r>
              <a:rPr lang="en-US" sz="2400" dirty="0"/>
              <a:t>We can observe from the line chart the number of layoffs started to increase dramatically starting in Q4 of 2022. </a:t>
            </a:r>
          </a:p>
          <a:p>
            <a:pPr marL="342900" indent="-342900">
              <a:buFont typeface="Arial" panose="020B0604020202020204" pitchFamily="34" charset="0"/>
              <a:buChar char="•"/>
            </a:pPr>
            <a:r>
              <a:rPr lang="en-US" sz="2400" dirty="0"/>
              <a:t>The layoffs nearly doubled from approximately 80,000 layoffs in Q4 2022 to nearly 160,000 layoffs in Q1 2023. </a:t>
            </a:r>
          </a:p>
          <a:p>
            <a:pPr marL="342900" indent="-342900">
              <a:buFont typeface="Arial" panose="020B0604020202020204" pitchFamily="34" charset="0"/>
              <a:buChar char="•"/>
            </a:pPr>
            <a:r>
              <a:rPr lang="en-US" sz="2400" dirty="0"/>
              <a:t>The first 3 months of 2023 had more layoffs than all of 2022 The uncertain macroeconomic environment is contributing to the rapid increase in layoffs. </a:t>
            </a:r>
          </a:p>
          <a:p>
            <a:pPr marL="342900" indent="-342900">
              <a:buFont typeface="Arial" panose="020B0604020202020204" pitchFamily="34" charset="0"/>
              <a:buChar char="•"/>
            </a:pPr>
            <a:endParaRPr lang="en-US" sz="2400" dirty="0"/>
          </a:p>
        </p:txBody>
      </p:sp>
      <p:sp>
        <p:nvSpPr>
          <p:cNvPr id="5" name="Content Placeholder 4">
            <a:extLst>
              <a:ext uri="{FF2B5EF4-FFF2-40B4-BE49-F238E27FC236}">
                <a16:creationId xmlns:a16="http://schemas.microsoft.com/office/drawing/2014/main" id="{563E506B-CED3-244D-6E44-76304F339018}"/>
              </a:ext>
            </a:extLst>
          </p:cNvPr>
          <p:cNvSpPr>
            <a:spLocks noGrp="1"/>
          </p:cNvSpPr>
          <p:nvPr>
            <p:ph idx="10"/>
          </p:nvPr>
        </p:nvSpPr>
        <p:spPr/>
        <p:txBody>
          <a:bodyPr/>
          <a:lstStyle/>
          <a:p>
            <a:endParaRPr lang="en-US"/>
          </a:p>
        </p:txBody>
      </p:sp>
      <p:sp>
        <p:nvSpPr>
          <p:cNvPr id="9" name="Content Placeholder 8">
            <a:extLst>
              <a:ext uri="{FF2B5EF4-FFF2-40B4-BE49-F238E27FC236}">
                <a16:creationId xmlns:a16="http://schemas.microsoft.com/office/drawing/2014/main" id="{4DBB8C0A-507F-3F8F-8D07-BB151BF09311}"/>
              </a:ext>
            </a:extLst>
          </p:cNvPr>
          <p:cNvSpPr>
            <a:spLocks noGrp="1"/>
          </p:cNvSpPr>
          <p:nvPr>
            <p:ph idx="12"/>
          </p:nvPr>
        </p:nvSpPr>
        <p:spPr/>
        <p:txBody>
          <a:bodyPr/>
          <a:lstStyle/>
          <a:p>
            <a:endParaRPr lang="en-US"/>
          </a:p>
        </p:txBody>
      </p:sp>
      <p:sp>
        <p:nvSpPr>
          <p:cNvPr id="10" name="TextBox 9">
            <a:extLst>
              <a:ext uri="{FF2B5EF4-FFF2-40B4-BE49-F238E27FC236}">
                <a16:creationId xmlns:a16="http://schemas.microsoft.com/office/drawing/2014/main" id="{F5DF677C-7A82-6D45-3EA0-C27AD63DD7C5}"/>
              </a:ext>
            </a:extLst>
          </p:cNvPr>
          <p:cNvSpPr txBox="1"/>
          <p:nvPr/>
        </p:nvSpPr>
        <p:spPr>
          <a:xfrm>
            <a:off x="5772150" y="1463040"/>
            <a:ext cx="5703570" cy="369332"/>
          </a:xfrm>
          <a:prstGeom prst="rect">
            <a:avLst/>
          </a:prstGeom>
          <a:noFill/>
        </p:spPr>
        <p:txBody>
          <a:bodyPr wrap="square" rtlCol="0">
            <a:spAutoFit/>
          </a:bodyPr>
          <a:lstStyle/>
          <a:p>
            <a:r>
              <a:rPr lang="en-US" dirty="0"/>
              <a:t>Layoffs by Quarter</a:t>
            </a:r>
          </a:p>
        </p:txBody>
      </p:sp>
      <p:pic>
        <p:nvPicPr>
          <p:cNvPr id="6" name="Picture 5">
            <a:extLst>
              <a:ext uri="{FF2B5EF4-FFF2-40B4-BE49-F238E27FC236}">
                <a16:creationId xmlns:a16="http://schemas.microsoft.com/office/drawing/2014/main" id="{5DD10E28-B215-D995-E034-B4D67235A2D1}"/>
              </a:ext>
            </a:extLst>
          </p:cNvPr>
          <p:cNvPicPr>
            <a:picLocks noChangeAspect="1"/>
          </p:cNvPicPr>
          <p:nvPr/>
        </p:nvPicPr>
        <p:blipFill>
          <a:blip r:embed="rId4"/>
          <a:stretch>
            <a:fillRect/>
          </a:stretch>
        </p:blipFill>
        <p:spPr>
          <a:xfrm>
            <a:off x="5192846" y="1909693"/>
            <a:ext cx="6774364" cy="4742567"/>
          </a:xfrm>
          <a:prstGeom prst="rect">
            <a:avLst/>
          </a:prstGeom>
        </p:spPr>
      </p:pic>
      <p:pic>
        <p:nvPicPr>
          <p:cNvPr id="15" name="Audio 14">
            <a:hlinkClick r:id="" action="ppaction://media"/>
            <a:extLst>
              <a:ext uri="{FF2B5EF4-FFF2-40B4-BE49-F238E27FC236}">
                <a16:creationId xmlns:a16="http://schemas.microsoft.com/office/drawing/2014/main" id="{E59D0B4E-B82A-0568-E6E5-DF8A7BADAB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35972661"/>
      </p:ext>
    </p:extLst>
  </p:cSld>
  <p:clrMapOvr>
    <a:masterClrMapping/>
  </p:clrMapOvr>
  <mc:AlternateContent xmlns:mc="http://schemas.openxmlformats.org/markup-compatibility/2006" xmlns:p14="http://schemas.microsoft.com/office/powerpoint/2010/main">
    <mc:Choice Requires="p14">
      <p:transition spd="slow" p14:dur="2000" advTm="63552"/>
    </mc:Choice>
    <mc:Fallback xmlns="">
      <p:transition spd="slow" advTm="63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Results</a:t>
            </a:r>
          </a:p>
        </p:txBody>
      </p:sp>
      <p:sp>
        <p:nvSpPr>
          <p:cNvPr id="12" name="Content Placeholder 11">
            <a:extLst>
              <a:ext uri="{FF2B5EF4-FFF2-40B4-BE49-F238E27FC236}">
                <a16:creationId xmlns:a16="http://schemas.microsoft.com/office/drawing/2014/main" id="{CCFE4A7B-0384-A325-C80A-D518E46CEDE3}"/>
              </a:ext>
            </a:extLst>
          </p:cNvPr>
          <p:cNvSpPr>
            <a:spLocks noGrp="1"/>
          </p:cNvSpPr>
          <p:nvPr>
            <p:ph idx="1"/>
          </p:nvPr>
        </p:nvSpPr>
        <p:spPr/>
        <p:txBody>
          <a:bodyPr/>
          <a:lstStyle/>
          <a:p>
            <a:endParaRPr lang="en-US"/>
          </a:p>
        </p:txBody>
      </p:sp>
      <p:sp>
        <p:nvSpPr>
          <p:cNvPr id="13" name="Content Placeholder 12">
            <a:extLst>
              <a:ext uri="{FF2B5EF4-FFF2-40B4-BE49-F238E27FC236}">
                <a16:creationId xmlns:a16="http://schemas.microsoft.com/office/drawing/2014/main" id="{23929EC1-4210-8343-51EE-A5C8AE970839}"/>
              </a:ext>
            </a:extLst>
          </p:cNvPr>
          <p:cNvSpPr>
            <a:spLocks noGrp="1"/>
          </p:cNvSpPr>
          <p:nvPr>
            <p:ph idx="10"/>
          </p:nvPr>
        </p:nvSpPr>
        <p:spPr/>
        <p:txBody>
          <a:bodyPr/>
          <a:lstStyle/>
          <a:p>
            <a:endParaRPr lang="en-US"/>
          </a:p>
        </p:txBody>
      </p:sp>
      <p:sp>
        <p:nvSpPr>
          <p:cNvPr id="14" name="Content Placeholder 13">
            <a:extLst>
              <a:ext uri="{FF2B5EF4-FFF2-40B4-BE49-F238E27FC236}">
                <a16:creationId xmlns:a16="http://schemas.microsoft.com/office/drawing/2014/main" id="{064F8919-ECDA-46CF-4B72-D11222E9533D}"/>
              </a:ext>
            </a:extLst>
          </p:cNvPr>
          <p:cNvSpPr>
            <a:spLocks noGrp="1"/>
          </p:cNvSpPr>
          <p:nvPr>
            <p:ph idx="11"/>
          </p:nvPr>
        </p:nvSpPr>
        <p:spPr/>
        <p:txBody>
          <a:bodyPr/>
          <a:lstStyle/>
          <a:p>
            <a:endParaRPr lang="en-US"/>
          </a:p>
        </p:txBody>
      </p:sp>
      <p:sp>
        <p:nvSpPr>
          <p:cNvPr id="15" name="Content Placeholder 14">
            <a:extLst>
              <a:ext uri="{FF2B5EF4-FFF2-40B4-BE49-F238E27FC236}">
                <a16:creationId xmlns:a16="http://schemas.microsoft.com/office/drawing/2014/main" id="{9A3BB9B3-1A4E-02DD-4FF8-78517EBDE9A7}"/>
              </a:ext>
            </a:extLst>
          </p:cNvPr>
          <p:cNvSpPr>
            <a:spLocks noGrp="1"/>
          </p:cNvSpPr>
          <p:nvPr>
            <p:ph idx="12"/>
          </p:nvPr>
        </p:nvSpPr>
        <p:spPr/>
        <p:txBody>
          <a:bodyPr/>
          <a:lstStyle/>
          <a:p>
            <a:endParaRPr lang="en-US"/>
          </a:p>
        </p:txBody>
      </p:sp>
      <p:sp>
        <p:nvSpPr>
          <p:cNvPr id="16" name="Content Placeholder 15">
            <a:extLst>
              <a:ext uri="{FF2B5EF4-FFF2-40B4-BE49-F238E27FC236}">
                <a16:creationId xmlns:a16="http://schemas.microsoft.com/office/drawing/2014/main" id="{812E3316-50EA-F55F-D24F-5FAB53B1802F}"/>
              </a:ext>
            </a:extLst>
          </p:cNvPr>
          <p:cNvSpPr>
            <a:spLocks noGrp="1"/>
          </p:cNvSpPr>
          <p:nvPr>
            <p:ph idx="13"/>
          </p:nvPr>
        </p:nvSpPr>
        <p:spPr>
          <a:xfrm>
            <a:off x="8828050" y="1381600"/>
            <a:ext cx="3173279" cy="2828613"/>
          </a:xfrm>
        </p:spPr>
        <p:txBody>
          <a:bodyPr/>
          <a:lstStyle/>
          <a:p>
            <a:pPr marL="285750" indent="-285750">
              <a:buFont typeface="Arial" panose="020B0604020202020204" pitchFamily="34" charset="0"/>
              <a:buChar char="•"/>
            </a:pPr>
            <a:r>
              <a:rPr lang="en-US" sz="1600" dirty="0"/>
              <a:t>We can observe a sharp increase in layoffs from Q4 2022 to Q1 2023. </a:t>
            </a:r>
          </a:p>
          <a:p>
            <a:pPr marL="285750" indent="-285750">
              <a:buFont typeface="Arial" panose="020B0604020202020204" pitchFamily="34" charset="0"/>
              <a:buChar char="•"/>
            </a:pPr>
            <a:r>
              <a:rPr lang="en-US" sz="1600" dirty="0"/>
              <a:t>The uncertain macroeconomic environment likely contributed to the increase in layoffs, and in March 2023 a banking crisis occurred with Silicon Valley Bank filing for bankruptcy causing a banking crisis. </a:t>
            </a:r>
          </a:p>
          <a:p>
            <a:pPr marL="285750" indent="-285750">
              <a:buFont typeface="Arial" panose="020B0604020202020204" pitchFamily="34" charset="0"/>
              <a:buChar char="•"/>
            </a:pPr>
            <a:r>
              <a:rPr lang="en-US" sz="1600" dirty="0"/>
              <a:t>Since Silicon Valley Bank was instrumental in providing lending to tech start-ups, the bank’s demise could also be contributing to tech layoffs. The rise in interest rates, higher cost of living, high inflation rates are all contributing to an uncertain economic environment which is leading to layoffs. </a:t>
            </a:r>
          </a:p>
          <a:p>
            <a:endParaRPr lang="en-US" dirty="0"/>
          </a:p>
        </p:txBody>
      </p:sp>
      <p:sp>
        <p:nvSpPr>
          <p:cNvPr id="10" name="TextBox 9">
            <a:extLst>
              <a:ext uri="{FF2B5EF4-FFF2-40B4-BE49-F238E27FC236}">
                <a16:creationId xmlns:a16="http://schemas.microsoft.com/office/drawing/2014/main" id="{F5DF677C-7A82-6D45-3EA0-C27AD63DD7C5}"/>
              </a:ext>
            </a:extLst>
          </p:cNvPr>
          <p:cNvSpPr txBox="1"/>
          <p:nvPr/>
        </p:nvSpPr>
        <p:spPr>
          <a:xfrm>
            <a:off x="3783713" y="1384140"/>
            <a:ext cx="5703570" cy="369332"/>
          </a:xfrm>
          <a:prstGeom prst="rect">
            <a:avLst/>
          </a:prstGeom>
          <a:noFill/>
        </p:spPr>
        <p:txBody>
          <a:bodyPr wrap="square" rtlCol="0">
            <a:spAutoFit/>
          </a:bodyPr>
          <a:lstStyle/>
          <a:p>
            <a:r>
              <a:rPr lang="en-US" dirty="0"/>
              <a:t>Layoffs by Quarter (Line and Step Chart)</a:t>
            </a:r>
          </a:p>
        </p:txBody>
      </p:sp>
      <p:sp>
        <p:nvSpPr>
          <p:cNvPr id="3" name="Rectangle 2">
            <a:extLst>
              <a:ext uri="{FF2B5EF4-FFF2-40B4-BE49-F238E27FC236}">
                <a16:creationId xmlns:a16="http://schemas.microsoft.com/office/drawing/2014/main" id="{005044C0-AB86-0ABA-FC89-C6AA94F55B83}"/>
              </a:ext>
            </a:extLst>
          </p:cNvPr>
          <p:cNvSpPr>
            <a:spLocks noChangeArrowheads="1"/>
          </p:cNvSpPr>
          <p:nvPr/>
        </p:nvSpPr>
        <p:spPr bwMode="auto">
          <a:xfrm>
            <a:off x="5073904" y="1739993"/>
            <a:ext cx="56206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20" descr="Chart, line chart&#10;&#10;Description automatically generated">
            <a:extLst>
              <a:ext uri="{FF2B5EF4-FFF2-40B4-BE49-F238E27FC236}">
                <a16:creationId xmlns:a16="http://schemas.microsoft.com/office/drawing/2014/main" id="{D072DB88-1D1C-B785-BEB5-B050742C1E91}"/>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0" y="2003804"/>
            <a:ext cx="4386179" cy="48656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AFB76D02-AC59-42A1-EFB3-9F8A9BA3BB3A}"/>
              </a:ext>
            </a:extLst>
          </p:cNvPr>
          <p:cNvSpPr>
            <a:spLocks noChangeArrowheads="1"/>
          </p:cNvSpPr>
          <p:nvPr/>
        </p:nvSpPr>
        <p:spPr bwMode="auto">
          <a:xfrm>
            <a:off x="12427936" y="1917700"/>
            <a:ext cx="66095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19" descr="Chart&#10;&#10;Description automatically generated">
            <a:extLst>
              <a:ext uri="{FF2B5EF4-FFF2-40B4-BE49-F238E27FC236}">
                <a16:creationId xmlns:a16="http://schemas.microsoft.com/office/drawing/2014/main" id="{782DDA23-8E77-EB77-339B-E1735E087CDD}"/>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4415922" y="1960868"/>
            <a:ext cx="4386179" cy="4782832"/>
          </a:xfrm>
          <a:prstGeom prst="rect">
            <a:avLst/>
          </a:prstGeom>
          <a:noFill/>
          <a:extLst>
            <a:ext uri="{909E8E84-426E-40DD-AFC4-6F175D3DCCD1}">
              <a14:hiddenFill xmlns:a14="http://schemas.microsoft.com/office/drawing/2010/main">
                <a:solidFill>
                  <a:srgbClr val="FFFFFF"/>
                </a:solidFill>
              </a14:hiddenFill>
            </a:ext>
          </a:extLst>
        </p:spPr>
      </p:pic>
      <p:pic>
        <p:nvPicPr>
          <p:cNvPr id="28" name="Audio 27">
            <a:hlinkClick r:id="" action="ppaction://media"/>
            <a:extLst>
              <a:ext uri="{FF2B5EF4-FFF2-40B4-BE49-F238E27FC236}">
                <a16:creationId xmlns:a16="http://schemas.microsoft.com/office/drawing/2014/main" id="{60F67E63-B002-5625-80C2-AEA3F4D9FB8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9918741"/>
      </p:ext>
    </p:extLst>
  </p:cSld>
  <p:clrMapOvr>
    <a:masterClrMapping/>
  </p:clrMapOvr>
  <mc:AlternateContent xmlns:mc="http://schemas.openxmlformats.org/markup-compatibility/2006" xmlns:p14="http://schemas.microsoft.com/office/powerpoint/2010/main">
    <mc:Choice Requires="p14">
      <p:transition spd="slow" p14:dur="2000" advTm="51448"/>
    </mc:Choice>
    <mc:Fallback xmlns="">
      <p:transition spd="slow" advTm="51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Results</a:t>
            </a:r>
          </a:p>
        </p:txBody>
      </p:sp>
      <p:sp>
        <p:nvSpPr>
          <p:cNvPr id="4" name="Content Placeholder 3">
            <a:extLst>
              <a:ext uri="{FF2B5EF4-FFF2-40B4-BE49-F238E27FC236}">
                <a16:creationId xmlns:a16="http://schemas.microsoft.com/office/drawing/2014/main" id="{C8F41632-415B-19D0-3DCD-632E692E77B4}"/>
              </a:ext>
            </a:extLst>
          </p:cNvPr>
          <p:cNvSpPr>
            <a:spLocks noGrp="1"/>
          </p:cNvSpPr>
          <p:nvPr>
            <p:ph idx="1"/>
          </p:nvPr>
        </p:nvSpPr>
        <p:spPr>
          <a:xfrm>
            <a:off x="344532" y="1590943"/>
            <a:ext cx="4789351" cy="3986897"/>
          </a:xfrm>
        </p:spPr>
        <p:txBody>
          <a:bodyPr/>
          <a:lstStyle/>
          <a:p>
            <a:pPr marL="342900" indent="-342900">
              <a:buFont typeface="Arial" panose="020B0604020202020204" pitchFamily="34" charset="0"/>
              <a:buChar char="•"/>
            </a:pPr>
            <a:r>
              <a:rPr lang="en-US" dirty="0"/>
              <a:t>We can observe from the bar chart that most of the layoffs (~80%) are for companies in the Post-IPO funding stage based on the subsection of data showing the top 50 companies with the highest number of layoffs</a:t>
            </a:r>
            <a:r>
              <a:rPr lang="en-US" sz="1600" dirty="0">
                <a:effectLst/>
                <a:latin typeface="Times New Roman" panose="02020603050405020304" pitchFamily="18" charset="0"/>
                <a:ea typeface="Times New Roman" panose="02020603050405020304" pitchFamily="18" charset="0"/>
              </a:rPr>
              <a:t>. </a:t>
            </a:r>
          </a:p>
          <a:p>
            <a:pPr marL="342900" indent="-342900">
              <a:buFont typeface="Arial" panose="020B0604020202020204" pitchFamily="34" charset="0"/>
              <a:buChar char="•"/>
            </a:pPr>
            <a:r>
              <a:rPr lang="en-US" dirty="0"/>
              <a:t>Google and Meta are both classified as Consumer industry in the Post-IPO stage as established companies. Both companies had significant layoffs and raised high levels of capital. </a:t>
            </a:r>
          </a:p>
          <a:p>
            <a:pPr marL="342900" indent="-342900">
              <a:buFont typeface="Arial" panose="020B0604020202020204" pitchFamily="34" charset="0"/>
              <a:buChar char="•"/>
            </a:pPr>
            <a:r>
              <a:rPr lang="en-US" dirty="0"/>
              <a:t>To minimize costs, these companies who raise significant levels of capital may be subject to demands from institutional investors and would lay off employees to minimize costs as a possible solution to repay funds raised.</a:t>
            </a:r>
          </a:p>
          <a:p>
            <a:pPr marL="342900" indent="-342900">
              <a:buFont typeface="Arial" panose="020B0604020202020204" pitchFamily="34" charset="0"/>
              <a:buChar char="•"/>
            </a:pPr>
            <a:endParaRPr lang="en-US" sz="2400" dirty="0"/>
          </a:p>
        </p:txBody>
      </p:sp>
      <p:sp>
        <p:nvSpPr>
          <p:cNvPr id="5" name="Content Placeholder 4">
            <a:extLst>
              <a:ext uri="{FF2B5EF4-FFF2-40B4-BE49-F238E27FC236}">
                <a16:creationId xmlns:a16="http://schemas.microsoft.com/office/drawing/2014/main" id="{563E506B-CED3-244D-6E44-76304F339018}"/>
              </a:ext>
            </a:extLst>
          </p:cNvPr>
          <p:cNvSpPr>
            <a:spLocks noGrp="1"/>
          </p:cNvSpPr>
          <p:nvPr>
            <p:ph idx="10"/>
          </p:nvPr>
        </p:nvSpPr>
        <p:spPr/>
        <p:txBody>
          <a:bodyPr/>
          <a:lstStyle/>
          <a:p>
            <a:endParaRPr lang="en-US"/>
          </a:p>
        </p:txBody>
      </p:sp>
      <p:sp>
        <p:nvSpPr>
          <p:cNvPr id="9" name="Content Placeholder 8">
            <a:extLst>
              <a:ext uri="{FF2B5EF4-FFF2-40B4-BE49-F238E27FC236}">
                <a16:creationId xmlns:a16="http://schemas.microsoft.com/office/drawing/2014/main" id="{4DBB8C0A-507F-3F8F-8D07-BB151BF09311}"/>
              </a:ext>
            </a:extLst>
          </p:cNvPr>
          <p:cNvSpPr>
            <a:spLocks noGrp="1"/>
          </p:cNvSpPr>
          <p:nvPr>
            <p:ph idx="12"/>
          </p:nvPr>
        </p:nvSpPr>
        <p:spPr/>
        <p:txBody>
          <a:bodyPr/>
          <a:lstStyle/>
          <a:p>
            <a:endParaRPr lang="en-US"/>
          </a:p>
        </p:txBody>
      </p:sp>
      <p:sp>
        <p:nvSpPr>
          <p:cNvPr id="10" name="TextBox 9">
            <a:extLst>
              <a:ext uri="{FF2B5EF4-FFF2-40B4-BE49-F238E27FC236}">
                <a16:creationId xmlns:a16="http://schemas.microsoft.com/office/drawing/2014/main" id="{F5DF677C-7A82-6D45-3EA0-C27AD63DD7C5}"/>
              </a:ext>
            </a:extLst>
          </p:cNvPr>
          <p:cNvSpPr txBox="1"/>
          <p:nvPr/>
        </p:nvSpPr>
        <p:spPr>
          <a:xfrm>
            <a:off x="5772150" y="1463040"/>
            <a:ext cx="5703570" cy="369332"/>
          </a:xfrm>
          <a:prstGeom prst="rect">
            <a:avLst/>
          </a:prstGeom>
          <a:noFill/>
        </p:spPr>
        <p:txBody>
          <a:bodyPr wrap="square" rtlCol="0">
            <a:spAutoFit/>
          </a:bodyPr>
          <a:lstStyle/>
          <a:p>
            <a:r>
              <a:rPr lang="en-US" dirty="0"/>
              <a:t>Total Layoffs Percentage by Funding Stage</a:t>
            </a:r>
          </a:p>
        </p:txBody>
      </p:sp>
      <p:pic>
        <p:nvPicPr>
          <p:cNvPr id="13" name="Audio 12">
            <a:hlinkClick r:id="" action="ppaction://media"/>
            <a:extLst>
              <a:ext uri="{FF2B5EF4-FFF2-40B4-BE49-F238E27FC236}">
                <a16:creationId xmlns:a16="http://schemas.microsoft.com/office/drawing/2014/main" id="{5E84CA33-8501-2E48-CC7E-3F2EDDEB18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pic>
        <p:nvPicPr>
          <p:cNvPr id="7" name="Picture 6">
            <a:extLst>
              <a:ext uri="{FF2B5EF4-FFF2-40B4-BE49-F238E27FC236}">
                <a16:creationId xmlns:a16="http://schemas.microsoft.com/office/drawing/2014/main" id="{C0807ABF-105A-92C3-576D-A0FDA17E1052}"/>
              </a:ext>
            </a:extLst>
          </p:cNvPr>
          <p:cNvPicPr>
            <a:picLocks noChangeAspect="1"/>
          </p:cNvPicPr>
          <p:nvPr/>
        </p:nvPicPr>
        <p:blipFill>
          <a:blip r:embed="rId5"/>
          <a:stretch>
            <a:fillRect/>
          </a:stretch>
        </p:blipFill>
        <p:spPr>
          <a:xfrm>
            <a:off x="4975978" y="1832372"/>
            <a:ext cx="7216022" cy="5025628"/>
          </a:xfrm>
          <a:prstGeom prst="rect">
            <a:avLst/>
          </a:prstGeom>
        </p:spPr>
      </p:pic>
    </p:spTree>
    <p:extLst>
      <p:ext uri="{BB962C8B-B14F-4D97-AF65-F5344CB8AC3E}">
        <p14:creationId xmlns:p14="http://schemas.microsoft.com/office/powerpoint/2010/main" val="2749670498"/>
      </p:ext>
    </p:extLst>
  </p:cSld>
  <p:clrMapOvr>
    <a:masterClrMapping/>
  </p:clrMapOvr>
  <mc:AlternateContent xmlns:mc="http://schemas.openxmlformats.org/markup-compatibility/2006" xmlns:p14="http://schemas.microsoft.com/office/powerpoint/2010/main">
    <mc:Choice Requires="p14">
      <p:transition spd="slow" p14:dur="2000" advTm="48725"/>
    </mc:Choice>
    <mc:Fallback xmlns="">
      <p:transition spd="slow" advTm="48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Results</a:t>
            </a:r>
          </a:p>
        </p:txBody>
      </p:sp>
      <p:sp>
        <p:nvSpPr>
          <p:cNvPr id="4" name="Content Placeholder 3">
            <a:extLst>
              <a:ext uri="{FF2B5EF4-FFF2-40B4-BE49-F238E27FC236}">
                <a16:creationId xmlns:a16="http://schemas.microsoft.com/office/drawing/2014/main" id="{C8F41632-415B-19D0-3DCD-632E692E77B4}"/>
              </a:ext>
            </a:extLst>
          </p:cNvPr>
          <p:cNvSpPr>
            <a:spLocks noGrp="1"/>
          </p:cNvSpPr>
          <p:nvPr>
            <p:ph idx="1"/>
          </p:nvPr>
        </p:nvSpPr>
        <p:spPr>
          <a:xfrm>
            <a:off x="344532" y="1590943"/>
            <a:ext cx="4789351" cy="3986897"/>
          </a:xfrm>
        </p:spPr>
        <p:txBody>
          <a:bodyPr/>
          <a:lstStyle/>
          <a:p>
            <a:pPr marL="342900" indent="-342900">
              <a:buFont typeface="Arial" panose="020B0604020202020204" pitchFamily="34" charset="0"/>
              <a:buChar char="•"/>
            </a:pPr>
            <a:r>
              <a:rPr lang="en-US" sz="1800" dirty="0"/>
              <a:t>We can observe from the scatter plot that the industry with the highest percentage of total funds raised and highest percentage of total layoffs is the Consumer industry for the subsection of the top 50 companies with the highest number of layoffs. </a:t>
            </a:r>
          </a:p>
          <a:p>
            <a:pPr marL="342900" indent="-342900">
              <a:buFont typeface="Arial" panose="020B0604020202020204" pitchFamily="34" charset="0"/>
              <a:buChar char="•"/>
            </a:pPr>
            <a:r>
              <a:rPr lang="en-US" sz="1800" dirty="0"/>
              <a:t>These companies raised around 47% of the total funds in the subset of data and laid off around 23% of the total layoffs in the subset of data. </a:t>
            </a:r>
          </a:p>
          <a:p>
            <a:pPr marL="342900" indent="-342900">
              <a:buFont typeface="Arial" panose="020B0604020202020204" pitchFamily="34" charset="0"/>
              <a:buChar char="•"/>
            </a:pPr>
            <a:r>
              <a:rPr lang="en-US" sz="1800" dirty="0"/>
              <a:t>Similar to the horizontal bar chart visualization in previous slide, Google and Meta are in the consumer industry and have raised significant levels of capital. To minimize costs and repay funds raised, these companies may use layoffs as an option to meet financial obligations. </a:t>
            </a:r>
          </a:p>
        </p:txBody>
      </p:sp>
      <p:sp>
        <p:nvSpPr>
          <p:cNvPr id="5" name="Content Placeholder 4">
            <a:extLst>
              <a:ext uri="{FF2B5EF4-FFF2-40B4-BE49-F238E27FC236}">
                <a16:creationId xmlns:a16="http://schemas.microsoft.com/office/drawing/2014/main" id="{563E506B-CED3-244D-6E44-76304F339018}"/>
              </a:ext>
            </a:extLst>
          </p:cNvPr>
          <p:cNvSpPr>
            <a:spLocks noGrp="1"/>
          </p:cNvSpPr>
          <p:nvPr>
            <p:ph idx="10"/>
          </p:nvPr>
        </p:nvSpPr>
        <p:spPr/>
        <p:txBody>
          <a:bodyPr/>
          <a:lstStyle/>
          <a:p>
            <a:endParaRPr lang="en-US"/>
          </a:p>
        </p:txBody>
      </p:sp>
      <p:sp>
        <p:nvSpPr>
          <p:cNvPr id="9" name="Content Placeholder 8">
            <a:extLst>
              <a:ext uri="{FF2B5EF4-FFF2-40B4-BE49-F238E27FC236}">
                <a16:creationId xmlns:a16="http://schemas.microsoft.com/office/drawing/2014/main" id="{4DBB8C0A-507F-3F8F-8D07-BB151BF09311}"/>
              </a:ext>
            </a:extLst>
          </p:cNvPr>
          <p:cNvSpPr>
            <a:spLocks noGrp="1"/>
          </p:cNvSpPr>
          <p:nvPr>
            <p:ph idx="12"/>
          </p:nvPr>
        </p:nvSpPr>
        <p:spPr/>
        <p:txBody>
          <a:bodyPr/>
          <a:lstStyle/>
          <a:p>
            <a:endParaRPr lang="en-US"/>
          </a:p>
        </p:txBody>
      </p:sp>
      <p:sp>
        <p:nvSpPr>
          <p:cNvPr id="10" name="TextBox 9">
            <a:extLst>
              <a:ext uri="{FF2B5EF4-FFF2-40B4-BE49-F238E27FC236}">
                <a16:creationId xmlns:a16="http://schemas.microsoft.com/office/drawing/2014/main" id="{F5DF677C-7A82-6D45-3EA0-C27AD63DD7C5}"/>
              </a:ext>
            </a:extLst>
          </p:cNvPr>
          <p:cNvSpPr txBox="1"/>
          <p:nvPr/>
        </p:nvSpPr>
        <p:spPr>
          <a:xfrm>
            <a:off x="5772150" y="1463040"/>
            <a:ext cx="5703570" cy="338554"/>
          </a:xfrm>
          <a:prstGeom prst="rect">
            <a:avLst/>
          </a:prstGeom>
          <a:noFill/>
        </p:spPr>
        <p:txBody>
          <a:bodyPr wrap="square" rtlCol="0">
            <a:spAutoFit/>
          </a:bodyPr>
          <a:lstStyle/>
          <a:p>
            <a:r>
              <a:rPr lang="en-US" sz="1600" dirty="0"/>
              <a:t>Percentage of Total Funding and Percentage of Total Layoffs</a:t>
            </a:r>
          </a:p>
        </p:txBody>
      </p:sp>
      <p:pic>
        <p:nvPicPr>
          <p:cNvPr id="13" name="Audio 12">
            <a:hlinkClick r:id="" action="ppaction://media"/>
            <a:extLst>
              <a:ext uri="{FF2B5EF4-FFF2-40B4-BE49-F238E27FC236}">
                <a16:creationId xmlns:a16="http://schemas.microsoft.com/office/drawing/2014/main" id="{5E84CA33-8501-2E48-CC7E-3F2EDDEB18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pic>
        <p:nvPicPr>
          <p:cNvPr id="3" name="Picture 2" descr="Chart, scatter chart&#10;&#10;Description automatically generated">
            <a:extLst>
              <a:ext uri="{FF2B5EF4-FFF2-40B4-BE49-F238E27FC236}">
                <a16:creationId xmlns:a16="http://schemas.microsoft.com/office/drawing/2014/main" id="{589950FC-CFDC-7D53-499F-172424EF5E2D}"/>
              </a:ext>
            </a:extLst>
          </p:cNvPr>
          <p:cNvPicPr>
            <a:picLocks noChangeAspect="1"/>
          </p:cNvPicPr>
          <p:nvPr/>
        </p:nvPicPr>
        <p:blipFill>
          <a:blip r:embed="rId5"/>
          <a:stretch>
            <a:fillRect/>
          </a:stretch>
        </p:blipFill>
        <p:spPr>
          <a:xfrm>
            <a:off x="5133882" y="1832372"/>
            <a:ext cx="7058117" cy="5025628"/>
          </a:xfrm>
          <a:prstGeom prst="rect">
            <a:avLst/>
          </a:prstGeom>
        </p:spPr>
      </p:pic>
    </p:spTree>
    <p:extLst>
      <p:ext uri="{BB962C8B-B14F-4D97-AF65-F5344CB8AC3E}">
        <p14:creationId xmlns:p14="http://schemas.microsoft.com/office/powerpoint/2010/main" val="3946991648"/>
      </p:ext>
    </p:extLst>
  </p:cSld>
  <p:clrMapOvr>
    <a:masterClrMapping/>
  </p:clrMapOvr>
  <mc:AlternateContent xmlns:mc="http://schemas.openxmlformats.org/markup-compatibility/2006" xmlns:p14="http://schemas.microsoft.com/office/powerpoint/2010/main">
    <mc:Choice Requires="p14">
      <p:transition spd="slow" p14:dur="2000" advTm="48725"/>
    </mc:Choice>
    <mc:Fallback xmlns="">
      <p:transition spd="slow" advTm="48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0"/>
            <a:ext cx="9779183" cy="799290"/>
          </a:xfrm>
        </p:spPr>
        <p:txBody>
          <a:bodyPr/>
          <a:lstStyle/>
          <a:p>
            <a:r>
              <a:rPr lang="en-US"/>
              <a:t>Data Abstraction-Tech Layoff</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27</a:t>
            </a:fld>
            <a:endParaRPr lang="en-US"/>
          </a:p>
        </p:txBody>
      </p:sp>
      <p:sp>
        <p:nvSpPr>
          <p:cNvPr id="13" name="Content Placeholder 12">
            <a:extLst>
              <a:ext uri="{FF2B5EF4-FFF2-40B4-BE49-F238E27FC236}">
                <a16:creationId xmlns:a16="http://schemas.microsoft.com/office/drawing/2014/main" id="{FD6F57F0-28E3-D0F5-1C7E-0C71EA419A83}"/>
              </a:ext>
            </a:extLst>
          </p:cNvPr>
          <p:cNvSpPr>
            <a:spLocks noGrp="1"/>
          </p:cNvSpPr>
          <p:nvPr>
            <p:ph idx="1"/>
          </p:nvPr>
        </p:nvSpPr>
        <p:spPr>
          <a:xfrm>
            <a:off x="167948" y="2758171"/>
            <a:ext cx="6324551" cy="3366815"/>
          </a:xfrm>
        </p:spPr>
        <p:txBody>
          <a:bodyPr vert="horz" lIns="91440" tIns="45720" rIns="91440" bIns="45720" rtlCol="0" anchor="t">
            <a:noAutofit/>
          </a:bodyPr>
          <a:lstStyle/>
          <a:p>
            <a:r>
              <a:rPr lang="en-US"/>
              <a:t>Tech layoff dataset: </a:t>
            </a:r>
            <a:r>
              <a:rPr lang="en-US">
                <a:ea typeface="+mn-lt"/>
                <a:cs typeface="+mn-lt"/>
              </a:rPr>
              <a:t>The layoff dataset has information about the total layoff’s happened during the pandemic. It has a total of 1951 unique fields and of the size 173.73KB </a:t>
            </a:r>
            <a:endParaRPr lang="en-US"/>
          </a:p>
        </p:txBody>
      </p:sp>
      <p:graphicFrame>
        <p:nvGraphicFramePr>
          <p:cNvPr id="14" name="Table 13">
            <a:extLst>
              <a:ext uri="{FF2B5EF4-FFF2-40B4-BE49-F238E27FC236}">
                <a16:creationId xmlns:a16="http://schemas.microsoft.com/office/drawing/2014/main" id="{20223C3A-43D2-A1D0-7B04-CF2ED7F03BD0}"/>
              </a:ext>
            </a:extLst>
          </p:cNvPr>
          <p:cNvGraphicFramePr>
            <a:graphicFrameLocks noGrp="1"/>
          </p:cNvGraphicFramePr>
          <p:nvPr>
            <p:extLst>
              <p:ext uri="{D42A27DB-BD31-4B8C-83A1-F6EECF244321}">
                <p14:modId xmlns:p14="http://schemas.microsoft.com/office/powerpoint/2010/main" val="1192446299"/>
              </p:ext>
            </p:extLst>
          </p:nvPr>
        </p:nvGraphicFramePr>
        <p:xfrm>
          <a:off x="6613407" y="1900296"/>
          <a:ext cx="4636580" cy="2753597"/>
        </p:xfrm>
        <a:graphic>
          <a:graphicData uri="http://schemas.openxmlformats.org/drawingml/2006/table">
            <a:tbl>
              <a:tblPr firstRow="1" firstCol="1" bandRow="1">
                <a:tableStyleId>{5C22544A-7EE6-4342-B048-85BDC9FD1C3A}</a:tableStyleId>
              </a:tblPr>
              <a:tblGrid>
                <a:gridCol w="2182518">
                  <a:extLst>
                    <a:ext uri="{9D8B030D-6E8A-4147-A177-3AD203B41FA5}">
                      <a16:colId xmlns:a16="http://schemas.microsoft.com/office/drawing/2014/main" val="154889305"/>
                    </a:ext>
                  </a:extLst>
                </a:gridCol>
                <a:gridCol w="2454062">
                  <a:extLst>
                    <a:ext uri="{9D8B030D-6E8A-4147-A177-3AD203B41FA5}">
                      <a16:colId xmlns:a16="http://schemas.microsoft.com/office/drawing/2014/main" val="1429053409"/>
                    </a:ext>
                  </a:extLst>
                </a:gridCol>
              </a:tblGrid>
              <a:tr h="288536">
                <a:tc>
                  <a:txBody>
                    <a:bodyPr/>
                    <a:lstStyle/>
                    <a:p>
                      <a:pPr marL="0" marR="0">
                        <a:spcBef>
                          <a:spcPts val="0"/>
                        </a:spcBef>
                        <a:spcAft>
                          <a:spcPts val="0"/>
                        </a:spcAft>
                      </a:pPr>
                      <a:r>
                        <a:rPr lang="en-US" sz="1600">
                          <a:effectLst/>
                        </a:rPr>
                        <a:t>Attribute Name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Attribute Type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00732223"/>
                  </a:ext>
                </a:extLst>
              </a:tr>
              <a:tr h="270503">
                <a:tc>
                  <a:txBody>
                    <a:bodyPr/>
                    <a:lstStyle/>
                    <a:p>
                      <a:pPr marL="0" marR="0">
                        <a:spcBef>
                          <a:spcPts val="0"/>
                        </a:spcBef>
                        <a:spcAft>
                          <a:spcPts val="0"/>
                        </a:spcAft>
                      </a:pPr>
                      <a:r>
                        <a:rPr lang="en-US" sz="1600">
                          <a:effectLst/>
                        </a:rPr>
                        <a:t>company</a:t>
                      </a:r>
                    </a:p>
                  </a:txBody>
                  <a:tcPr marL="68580" marR="68580" marT="0" marB="0" anchor="b"/>
                </a:tc>
                <a:tc>
                  <a:txBody>
                    <a:bodyPr/>
                    <a:lstStyle/>
                    <a:p>
                      <a:pPr marL="0" marR="0">
                        <a:spcBef>
                          <a:spcPts val="0"/>
                        </a:spcBef>
                        <a:spcAft>
                          <a:spcPts val="0"/>
                        </a:spcAft>
                      </a:pPr>
                      <a:r>
                        <a:rPr lang="en-US" sz="1600">
                          <a:effectLst/>
                        </a:rPr>
                        <a:t>Categorical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46757314"/>
                  </a:ext>
                </a:extLst>
              </a:tr>
              <a:tr h="270503">
                <a:tc>
                  <a:txBody>
                    <a:bodyPr/>
                    <a:lstStyle/>
                    <a:p>
                      <a:pPr marL="0" marR="0">
                        <a:spcBef>
                          <a:spcPts val="0"/>
                        </a:spcBef>
                        <a:spcAft>
                          <a:spcPts val="0"/>
                        </a:spcAft>
                      </a:pPr>
                      <a:r>
                        <a:rPr lang="en-US" sz="1600">
                          <a:effectLst/>
                        </a:rPr>
                        <a:t>location</a:t>
                      </a:r>
                    </a:p>
                  </a:txBody>
                  <a:tcPr marL="68580" marR="68580" marT="0" marB="0" anchor="b"/>
                </a:tc>
                <a:tc>
                  <a:txBody>
                    <a:bodyPr/>
                    <a:lstStyle/>
                    <a:p>
                      <a:pPr marL="0" marR="0">
                        <a:spcBef>
                          <a:spcPts val="0"/>
                        </a:spcBef>
                        <a:spcAft>
                          <a:spcPts val="0"/>
                        </a:spcAft>
                      </a:pPr>
                      <a:r>
                        <a:rPr lang="en-US" sz="1600">
                          <a:effectLst/>
                        </a:rPr>
                        <a:t>Categorical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0244839"/>
                  </a:ext>
                </a:extLst>
              </a:tr>
              <a:tr h="270503">
                <a:tc>
                  <a:txBody>
                    <a:bodyPr/>
                    <a:lstStyle/>
                    <a:p>
                      <a:pPr marL="0" marR="0">
                        <a:spcBef>
                          <a:spcPts val="0"/>
                        </a:spcBef>
                        <a:spcAft>
                          <a:spcPts val="0"/>
                        </a:spcAft>
                      </a:pPr>
                      <a:r>
                        <a:rPr lang="en-US" sz="1600">
                          <a:effectLst/>
                        </a:rPr>
                        <a:t>industry</a:t>
                      </a:r>
                    </a:p>
                  </a:txBody>
                  <a:tcPr marL="68580" marR="68580" marT="0" marB="0" anchor="b"/>
                </a:tc>
                <a:tc>
                  <a:txBody>
                    <a:bodyPr/>
                    <a:lstStyle/>
                    <a:p>
                      <a:pPr marL="0" marR="0">
                        <a:spcBef>
                          <a:spcPts val="0"/>
                        </a:spcBef>
                        <a:spcAft>
                          <a:spcPts val="0"/>
                        </a:spcAft>
                      </a:pPr>
                      <a:r>
                        <a:rPr lang="en-US" sz="1600">
                          <a:effectLst/>
                        </a:rPr>
                        <a:t>Categorical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06364149"/>
                  </a:ext>
                </a:extLst>
              </a:tr>
              <a:tr h="301037">
                <a:tc>
                  <a:txBody>
                    <a:bodyPr/>
                    <a:lstStyle/>
                    <a:p>
                      <a:pPr marL="0" marR="0">
                        <a:spcBef>
                          <a:spcPts val="0"/>
                        </a:spcBef>
                        <a:spcAft>
                          <a:spcPts val="0"/>
                        </a:spcAft>
                      </a:pPr>
                      <a:r>
                        <a:rPr lang="en-US" sz="1600" err="1">
                          <a:effectLst/>
                        </a:rPr>
                        <a:t>Total_laid_off</a:t>
                      </a:r>
                    </a:p>
                  </a:txBody>
                  <a:tcPr marL="68580" marR="68580" marT="0" marB="0" anchor="b"/>
                </a:tc>
                <a:tc>
                  <a:txBody>
                    <a:bodyPr/>
                    <a:lstStyle/>
                    <a:p>
                      <a:pPr marL="0" marR="0" lvl="0">
                        <a:spcBef>
                          <a:spcPts val="0"/>
                        </a:spcBef>
                        <a:spcAft>
                          <a:spcPts val="0"/>
                        </a:spcAft>
                        <a:buNone/>
                      </a:pPr>
                      <a:r>
                        <a:rPr lang="en-US" sz="1600">
                          <a:effectLst/>
                        </a:rPr>
                        <a:t>Ordinal</a:t>
                      </a:r>
                      <a:endParaRPr lang="en-US"/>
                    </a:p>
                  </a:txBody>
                  <a:tcPr marL="68580" marR="68580" marT="0" marB="0" anchor="b"/>
                </a:tc>
                <a:extLst>
                  <a:ext uri="{0D108BD9-81ED-4DB2-BD59-A6C34878D82A}">
                    <a16:rowId xmlns:a16="http://schemas.microsoft.com/office/drawing/2014/main" val="856338267"/>
                  </a:ext>
                </a:extLst>
              </a:tr>
              <a:tr h="270503">
                <a:tc>
                  <a:txBody>
                    <a:bodyPr/>
                    <a:lstStyle/>
                    <a:p>
                      <a:pPr marL="0" marR="0">
                        <a:spcBef>
                          <a:spcPts val="0"/>
                        </a:spcBef>
                        <a:spcAft>
                          <a:spcPts val="0"/>
                        </a:spcAft>
                      </a:pPr>
                      <a:r>
                        <a:rPr lang="en-US" sz="1600" err="1">
                          <a:effectLst/>
                        </a:rPr>
                        <a:t>Percentage_laid_off</a:t>
                      </a:r>
                      <a:endParaRPr lang="en-US" sz="1600" err="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Quantitative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077357657"/>
                  </a:ext>
                </a:extLst>
              </a:tr>
              <a:tr h="270503">
                <a:tc>
                  <a:txBody>
                    <a:bodyPr/>
                    <a:lstStyle/>
                    <a:p>
                      <a:pPr marL="0" marR="0">
                        <a:spcBef>
                          <a:spcPts val="0"/>
                        </a:spcBef>
                        <a:spcAft>
                          <a:spcPts val="0"/>
                        </a:spcAft>
                      </a:pPr>
                      <a:r>
                        <a:rPr lang="en-US" sz="1600">
                          <a:effectLst/>
                        </a:rPr>
                        <a:t>date</a:t>
                      </a:r>
                    </a:p>
                  </a:txBody>
                  <a:tcPr marL="68580" marR="68580" marT="0" marB="0" anchor="b"/>
                </a:tc>
                <a:tc>
                  <a:txBody>
                    <a:bodyPr/>
                    <a:lstStyle/>
                    <a:p>
                      <a:pPr marL="0" marR="0">
                        <a:spcBef>
                          <a:spcPts val="0"/>
                        </a:spcBef>
                        <a:spcAft>
                          <a:spcPts val="0"/>
                        </a:spcAft>
                      </a:pPr>
                      <a:r>
                        <a:rPr lang="en-US" sz="1600">
                          <a:effectLst/>
                        </a:rPr>
                        <a:t>Quantitative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79606043"/>
                  </a:ext>
                </a:extLst>
              </a:tr>
              <a:tr h="270503">
                <a:tc>
                  <a:txBody>
                    <a:bodyPr/>
                    <a:lstStyle/>
                    <a:p>
                      <a:pPr marL="0" marR="0">
                        <a:spcBef>
                          <a:spcPts val="0"/>
                        </a:spcBef>
                        <a:spcAft>
                          <a:spcPts val="0"/>
                        </a:spcAft>
                      </a:pPr>
                      <a:r>
                        <a:rPr lang="en-US" sz="1600">
                          <a:effectLst/>
                        </a:rPr>
                        <a:t>stage</a:t>
                      </a:r>
                    </a:p>
                  </a:txBody>
                  <a:tcPr marL="68580" marR="68580" marT="0" marB="0" anchor="b"/>
                </a:tc>
                <a:tc>
                  <a:txBody>
                    <a:bodyPr/>
                    <a:lstStyle/>
                    <a:p>
                      <a:pPr marL="0" marR="0">
                        <a:spcBef>
                          <a:spcPts val="0"/>
                        </a:spcBef>
                        <a:spcAft>
                          <a:spcPts val="0"/>
                        </a:spcAft>
                      </a:pPr>
                      <a:r>
                        <a:rPr lang="en-US" sz="1600">
                          <a:effectLst/>
                        </a:rPr>
                        <a:t>Categorical</a:t>
                      </a:r>
                    </a:p>
                  </a:txBody>
                  <a:tcPr marL="68580" marR="68580" marT="0" marB="0" anchor="b"/>
                </a:tc>
                <a:extLst>
                  <a:ext uri="{0D108BD9-81ED-4DB2-BD59-A6C34878D82A}">
                    <a16:rowId xmlns:a16="http://schemas.microsoft.com/office/drawing/2014/main" val="1999670336"/>
                  </a:ext>
                </a:extLst>
              </a:tr>
              <a:tr h="270503">
                <a:tc>
                  <a:txBody>
                    <a:bodyPr/>
                    <a:lstStyle/>
                    <a:p>
                      <a:pPr marL="0" marR="0" lvl="0">
                        <a:spcBef>
                          <a:spcPts val="0"/>
                        </a:spcBef>
                        <a:spcAft>
                          <a:spcPts val="0"/>
                        </a:spcAft>
                        <a:buNone/>
                      </a:pPr>
                      <a:r>
                        <a:rPr lang="en-US" sz="1600">
                          <a:effectLst/>
                        </a:rPr>
                        <a:t>country</a:t>
                      </a:r>
                    </a:p>
                  </a:txBody>
                  <a:tcPr marL="68580" marR="68580" marT="0" marB="0" anchor="b"/>
                </a:tc>
                <a:tc>
                  <a:txBody>
                    <a:bodyPr/>
                    <a:lstStyle/>
                    <a:p>
                      <a:pPr marL="0" marR="0" lvl="0">
                        <a:spcBef>
                          <a:spcPts val="0"/>
                        </a:spcBef>
                        <a:spcAft>
                          <a:spcPts val="0"/>
                        </a:spcAft>
                        <a:buNone/>
                      </a:pPr>
                      <a:r>
                        <a:rPr lang="en-US" sz="1600">
                          <a:effectLst/>
                        </a:rPr>
                        <a:t>Categorical</a:t>
                      </a:r>
                      <a:endParaRPr lang="en-US"/>
                    </a:p>
                  </a:txBody>
                  <a:tcPr marL="68580" marR="68580" marT="0" marB="0" anchor="b"/>
                </a:tc>
                <a:extLst>
                  <a:ext uri="{0D108BD9-81ED-4DB2-BD59-A6C34878D82A}">
                    <a16:rowId xmlns:a16="http://schemas.microsoft.com/office/drawing/2014/main" val="887326463"/>
                  </a:ext>
                </a:extLst>
              </a:tr>
              <a:tr h="270503">
                <a:tc>
                  <a:txBody>
                    <a:bodyPr/>
                    <a:lstStyle/>
                    <a:p>
                      <a:pPr marL="0" marR="0" lvl="0">
                        <a:spcBef>
                          <a:spcPts val="0"/>
                        </a:spcBef>
                        <a:spcAft>
                          <a:spcPts val="0"/>
                        </a:spcAft>
                        <a:buNone/>
                      </a:pPr>
                      <a:r>
                        <a:rPr lang="en-US" sz="1600" err="1">
                          <a:effectLst/>
                        </a:rPr>
                        <a:t>Funds_raised</a:t>
                      </a:r>
                    </a:p>
                  </a:txBody>
                  <a:tcPr marL="68580" marR="68580" marT="0" marB="0" anchor="b"/>
                </a:tc>
                <a:tc>
                  <a:txBody>
                    <a:bodyPr/>
                    <a:lstStyle/>
                    <a:p>
                      <a:pPr marL="0" marR="0" lvl="0">
                        <a:spcBef>
                          <a:spcPts val="0"/>
                        </a:spcBef>
                        <a:spcAft>
                          <a:spcPts val="0"/>
                        </a:spcAft>
                        <a:buNone/>
                      </a:pPr>
                      <a:r>
                        <a:rPr lang="en-US" sz="1600">
                          <a:effectLst/>
                        </a:rPr>
                        <a:t>Quantitative </a:t>
                      </a:r>
                      <a:endParaRPr lang="en-US" sz="1600">
                        <a:effectLst/>
                        <a:latin typeface="Times New Roman"/>
                        <a:ea typeface="Times New Roman" panose="02020603050405020304" pitchFamily="18" charset="0"/>
                        <a:cs typeface="Times New Roman"/>
                      </a:endParaRPr>
                    </a:p>
                  </a:txBody>
                  <a:tcPr marL="68580" marR="68580" marT="0" marB="0" anchor="b"/>
                </a:tc>
                <a:extLst>
                  <a:ext uri="{0D108BD9-81ED-4DB2-BD59-A6C34878D82A}">
                    <a16:rowId xmlns:a16="http://schemas.microsoft.com/office/drawing/2014/main" val="3169875"/>
                  </a:ext>
                </a:extLst>
              </a:tr>
            </a:tbl>
          </a:graphicData>
        </a:graphic>
      </p:graphicFrame>
    </p:spTree>
    <p:extLst>
      <p:ext uri="{BB962C8B-B14F-4D97-AF65-F5344CB8AC3E}">
        <p14:creationId xmlns:p14="http://schemas.microsoft.com/office/powerpoint/2010/main" val="3681864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0"/>
            <a:ext cx="9779183" cy="799290"/>
          </a:xfrm>
        </p:spPr>
        <p:txBody>
          <a:bodyPr/>
          <a:lstStyle/>
          <a:p>
            <a:r>
              <a:rPr lang="en-US"/>
              <a:t>Task Abstraction</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28</a:t>
            </a:fld>
            <a:endParaRPr lang="en-US"/>
          </a:p>
        </p:txBody>
      </p:sp>
      <p:pic>
        <p:nvPicPr>
          <p:cNvPr id="3" name="Picture 3" descr="Diagram&#10;&#10;Description automatically generated">
            <a:extLst>
              <a:ext uri="{FF2B5EF4-FFF2-40B4-BE49-F238E27FC236}">
                <a16:creationId xmlns:a16="http://schemas.microsoft.com/office/drawing/2014/main" id="{2560451D-DA78-E7DE-B2E3-B537FA551DC9}"/>
              </a:ext>
            </a:extLst>
          </p:cNvPr>
          <p:cNvPicPr>
            <a:picLocks noGrp="1" noChangeAspect="1"/>
          </p:cNvPicPr>
          <p:nvPr>
            <p:ph idx="1"/>
          </p:nvPr>
        </p:nvPicPr>
        <p:blipFill>
          <a:blip r:embed="rId2"/>
          <a:stretch>
            <a:fillRect/>
          </a:stretch>
        </p:blipFill>
        <p:spPr>
          <a:xfrm>
            <a:off x="3738583" y="1716588"/>
            <a:ext cx="5016145" cy="3366815"/>
          </a:xfrm>
        </p:spPr>
      </p:pic>
    </p:spTree>
    <p:extLst>
      <p:ext uri="{BB962C8B-B14F-4D97-AF65-F5344CB8AC3E}">
        <p14:creationId xmlns:p14="http://schemas.microsoft.com/office/powerpoint/2010/main" val="3941138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468FE-0E64-9794-052B-7371972A99AA}"/>
              </a:ext>
            </a:extLst>
          </p:cNvPr>
          <p:cNvSpPr>
            <a:spLocks noGrp="1"/>
          </p:cNvSpPr>
          <p:nvPr>
            <p:ph type="title"/>
          </p:nvPr>
        </p:nvSpPr>
        <p:spPr/>
        <p:txBody>
          <a:bodyPr/>
          <a:lstStyle/>
          <a:p>
            <a:r>
              <a:rPr lang="en-US">
                <a:ea typeface="+mj-lt"/>
                <a:cs typeface="+mj-lt"/>
              </a:rPr>
              <a:t>Tableau Results</a:t>
            </a:r>
            <a:br>
              <a:rPr lang="en-US">
                <a:ea typeface="+mj-lt"/>
                <a:cs typeface="+mj-lt"/>
              </a:rPr>
            </a:br>
            <a:r>
              <a:rPr lang="en-US" sz="1200" b="0"/>
              <a:t>History of Unemployment from the year 2010 - 2023</a:t>
            </a:r>
          </a:p>
        </p:txBody>
      </p:sp>
      <p:pic>
        <p:nvPicPr>
          <p:cNvPr id="7" name="Picture 7" descr="Chart, line chart&#10;&#10;Description automatically generated">
            <a:extLst>
              <a:ext uri="{FF2B5EF4-FFF2-40B4-BE49-F238E27FC236}">
                <a16:creationId xmlns:a16="http://schemas.microsoft.com/office/drawing/2014/main" id="{3B8E0FAE-52A5-F3C0-8C7F-BAD27754BA57}"/>
              </a:ext>
            </a:extLst>
          </p:cNvPr>
          <p:cNvPicPr>
            <a:picLocks noGrp="1" noChangeAspect="1"/>
          </p:cNvPicPr>
          <p:nvPr>
            <p:ph idx="1"/>
          </p:nvPr>
        </p:nvPicPr>
        <p:blipFill>
          <a:blip r:embed="rId2"/>
          <a:stretch>
            <a:fillRect/>
          </a:stretch>
        </p:blipFill>
        <p:spPr>
          <a:xfrm>
            <a:off x="3476779" y="2087561"/>
            <a:ext cx="6166745" cy="4025242"/>
          </a:xfrm>
        </p:spPr>
      </p:pic>
      <p:sp>
        <p:nvSpPr>
          <p:cNvPr id="4" name="Date Placeholder 3">
            <a:extLst>
              <a:ext uri="{FF2B5EF4-FFF2-40B4-BE49-F238E27FC236}">
                <a16:creationId xmlns:a16="http://schemas.microsoft.com/office/drawing/2014/main" id="{745AEBA1-F709-53B9-7821-3D89A6D84FCE}"/>
              </a:ext>
            </a:extLst>
          </p:cNvPr>
          <p:cNvSpPr>
            <a:spLocks noGrp="1"/>
          </p:cNvSpPr>
          <p:nvPr>
            <p:ph type="dt" sz="half" idx="2"/>
          </p:nvPr>
        </p:nvSpPr>
        <p:spPr/>
        <p:txBody>
          <a:bodyPr/>
          <a:lstStyle/>
          <a:p>
            <a:fld id="{7E7AB22C-8B7E-9B4A-8C65-396C3C874D86}" type="datetime1">
              <a:rPr lang="en-US" smtClean="0"/>
              <a:pPr/>
              <a:t>4/30/23</a:t>
            </a:fld>
            <a:endParaRPr lang="en-US"/>
          </a:p>
        </p:txBody>
      </p:sp>
      <p:sp>
        <p:nvSpPr>
          <p:cNvPr id="5" name="Footer Placeholder 4">
            <a:extLst>
              <a:ext uri="{FF2B5EF4-FFF2-40B4-BE49-F238E27FC236}">
                <a16:creationId xmlns:a16="http://schemas.microsoft.com/office/drawing/2014/main" id="{2444E410-573B-1F94-CA88-BAF3B8A2DA36}"/>
              </a:ext>
            </a:extLst>
          </p:cNvPr>
          <p:cNvSpPr>
            <a:spLocks noGrp="1"/>
          </p:cNvSpPr>
          <p:nvPr>
            <p:ph type="ftr" sz="quarter" idx="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21E1FF5A-73F7-A6BB-19BE-102CF8EA1B4E}"/>
              </a:ext>
            </a:extLst>
          </p:cNvPr>
          <p:cNvSpPr>
            <a:spLocks noGrp="1"/>
          </p:cNvSpPr>
          <p:nvPr>
            <p:ph type="sldNum" sz="quarter" idx="4"/>
          </p:nvPr>
        </p:nvSpPr>
        <p:spPr/>
        <p:txBody>
          <a:bodyPr/>
          <a:lstStyle/>
          <a:p>
            <a:fld id="{294A09A9-5501-47C1-A89A-A340965A2BE2}" type="slidenum">
              <a:rPr lang="en-US" smtClean="0"/>
              <a:pPr/>
              <a:t>29</a:t>
            </a:fld>
            <a:endParaRPr lang="en-US"/>
          </a:p>
        </p:txBody>
      </p:sp>
    </p:spTree>
    <p:extLst>
      <p:ext uri="{BB962C8B-B14F-4D97-AF65-F5344CB8AC3E}">
        <p14:creationId xmlns:p14="http://schemas.microsoft.com/office/powerpoint/2010/main" val="557571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Cleaning Data</a:t>
            </a:r>
          </a:p>
        </p:txBody>
      </p:sp>
      <p:sp>
        <p:nvSpPr>
          <p:cNvPr id="13" name="Content Placeholder 12">
            <a:extLst>
              <a:ext uri="{FF2B5EF4-FFF2-40B4-BE49-F238E27FC236}">
                <a16:creationId xmlns:a16="http://schemas.microsoft.com/office/drawing/2014/main" id="{FD6F57F0-28E3-D0F5-1C7E-0C71EA419A83}"/>
              </a:ext>
            </a:extLst>
          </p:cNvPr>
          <p:cNvSpPr>
            <a:spLocks noGrp="1"/>
          </p:cNvSpPr>
          <p:nvPr>
            <p:ph idx="1"/>
          </p:nvPr>
        </p:nvSpPr>
        <p:spPr>
          <a:xfrm>
            <a:off x="176462" y="2155742"/>
            <a:ext cx="8871285" cy="3366815"/>
          </a:xfrm>
        </p:spPr>
        <p:txBody>
          <a:bodyPr vert="horz" lIns="91440" tIns="45720" rIns="91440" bIns="45720" rtlCol="0" anchor="t">
            <a:noAutofit/>
          </a:bodyPr>
          <a:lstStyle/>
          <a:p>
            <a:r>
              <a:rPr lang="en-US"/>
              <a:t>Business Formation Dataset/ Laid-offs Dataset:</a:t>
            </a:r>
          </a:p>
          <a:p>
            <a:pPr marL="457200" indent="-457200">
              <a:buFontTx/>
              <a:buChar char="-"/>
            </a:pPr>
            <a:r>
              <a:rPr lang="en-US"/>
              <a:t>Convert into human friendly version.</a:t>
            </a:r>
          </a:p>
          <a:p>
            <a:pPr marL="457200" indent="-457200">
              <a:buFontTx/>
              <a:buChar char="-"/>
            </a:pPr>
            <a:r>
              <a:rPr lang="en-US"/>
              <a:t>Change architecture / derive new attributes.</a:t>
            </a:r>
          </a:p>
          <a:p>
            <a:pPr marL="457200" indent="-457200">
              <a:buFontTx/>
              <a:buChar char="-"/>
            </a:pPr>
            <a:r>
              <a:rPr lang="en-US"/>
              <a:t>Filter out undesired rows and columns.</a:t>
            </a:r>
          </a:p>
          <a:p>
            <a:pPr marL="457200" indent="-457200">
              <a:buFontTx/>
              <a:buChar char="-"/>
            </a:pPr>
            <a:r>
              <a:rPr lang="en-US"/>
              <a:t>Impute/drop rows with null values.</a:t>
            </a:r>
          </a:p>
          <a:p>
            <a:pPr marL="457200" indent="-457200">
              <a:buFontTx/>
              <a:buChar char="-"/>
            </a:pPr>
            <a:r>
              <a:rPr lang="en-US"/>
              <a:t>Sort</a:t>
            </a:r>
          </a:p>
        </p:txBody>
      </p:sp>
      <p:pic>
        <p:nvPicPr>
          <p:cNvPr id="6" name="Picture 5" descr="Table&#10;&#10;Description automatically generated">
            <a:extLst>
              <a:ext uri="{FF2B5EF4-FFF2-40B4-BE49-F238E27FC236}">
                <a16:creationId xmlns:a16="http://schemas.microsoft.com/office/drawing/2014/main" id="{151D9F85-0115-D152-862A-CCB734A5D268}"/>
              </a:ext>
            </a:extLst>
          </p:cNvPr>
          <p:cNvPicPr>
            <a:picLocks noChangeAspect="1"/>
          </p:cNvPicPr>
          <p:nvPr/>
        </p:nvPicPr>
        <p:blipFill>
          <a:blip r:embed="rId2"/>
          <a:stretch>
            <a:fillRect/>
          </a:stretch>
        </p:blipFill>
        <p:spPr>
          <a:xfrm>
            <a:off x="131706" y="5087757"/>
            <a:ext cx="5925377" cy="1247949"/>
          </a:xfrm>
          <a:prstGeom prst="rect">
            <a:avLst/>
          </a:prstGeom>
        </p:spPr>
      </p:pic>
      <p:pic>
        <p:nvPicPr>
          <p:cNvPr id="8" name="Picture 7" descr="Table&#10;&#10;Description automatically generated">
            <a:extLst>
              <a:ext uri="{FF2B5EF4-FFF2-40B4-BE49-F238E27FC236}">
                <a16:creationId xmlns:a16="http://schemas.microsoft.com/office/drawing/2014/main" id="{C0904902-46AC-6D3C-B948-9392F66BA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710" y="4711426"/>
            <a:ext cx="3057525" cy="1943100"/>
          </a:xfrm>
          <a:prstGeom prst="rect">
            <a:avLst/>
          </a:prstGeom>
        </p:spPr>
      </p:pic>
      <p:sp>
        <p:nvSpPr>
          <p:cNvPr id="9" name="Arrow: Right 8">
            <a:extLst>
              <a:ext uri="{FF2B5EF4-FFF2-40B4-BE49-F238E27FC236}">
                <a16:creationId xmlns:a16="http://schemas.microsoft.com/office/drawing/2014/main" id="{311CBDEE-3C96-8F24-A76C-0ED716829A25}"/>
              </a:ext>
            </a:extLst>
          </p:cNvPr>
          <p:cNvSpPr/>
          <p:nvPr/>
        </p:nvSpPr>
        <p:spPr>
          <a:xfrm>
            <a:off x="6451149" y="5465574"/>
            <a:ext cx="1331495" cy="449179"/>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824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468FE-0E64-9794-052B-7371972A99AA}"/>
              </a:ext>
            </a:extLst>
          </p:cNvPr>
          <p:cNvSpPr>
            <a:spLocks noGrp="1"/>
          </p:cNvSpPr>
          <p:nvPr>
            <p:ph type="title"/>
          </p:nvPr>
        </p:nvSpPr>
        <p:spPr/>
        <p:txBody>
          <a:bodyPr/>
          <a:lstStyle/>
          <a:p>
            <a:r>
              <a:rPr lang="en-US">
                <a:ea typeface="+mj-lt"/>
                <a:cs typeface="+mj-lt"/>
              </a:rPr>
              <a:t>Tableau Results</a:t>
            </a:r>
            <a:br>
              <a:rPr lang="en-US">
                <a:ea typeface="+mj-lt"/>
                <a:cs typeface="+mj-lt"/>
              </a:rPr>
            </a:br>
            <a:r>
              <a:rPr lang="en-US" sz="1200" b="0"/>
              <a:t>Unemployment rate during the pandemic</a:t>
            </a:r>
          </a:p>
        </p:txBody>
      </p:sp>
      <p:pic>
        <p:nvPicPr>
          <p:cNvPr id="7" name="Picture 7" descr="Chart, line chart&#10;&#10;Description automatically generated">
            <a:extLst>
              <a:ext uri="{FF2B5EF4-FFF2-40B4-BE49-F238E27FC236}">
                <a16:creationId xmlns:a16="http://schemas.microsoft.com/office/drawing/2014/main" id="{3B8E0FAE-52A5-F3C0-8C7F-BAD27754BA57}"/>
              </a:ext>
            </a:extLst>
          </p:cNvPr>
          <p:cNvPicPr>
            <a:picLocks noGrp="1" noChangeAspect="1"/>
          </p:cNvPicPr>
          <p:nvPr>
            <p:ph idx="1"/>
          </p:nvPr>
        </p:nvPicPr>
        <p:blipFill>
          <a:blip r:embed="rId2"/>
          <a:stretch>
            <a:fillRect/>
          </a:stretch>
        </p:blipFill>
        <p:spPr>
          <a:xfrm>
            <a:off x="3476779" y="2110696"/>
            <a:ext cx="6166745" cy="3978971"/>
          </a:xfrm>
        </p:spPr>
      </p:pic>
      <p:sp>
        <p:nvSpPr>
          <p:cNvPr id="4" name="Date Placeholder 3">
            <a:extLst>
              <a:ext uri="{FF2B5EF4-FFF2-40B4-BE49-F238E27FC236}">
                <a16:creationId xmlns:a16="http://schemas.microsoft.com/office/drawing/2014/main" id="{745AEBA1-F709-53B9-7821-3D89A6D84FCE}"/>
              </a:ext>
            </a:extLst>
          </p:cNvPr>
          <p:cNvSpPr>
            <a:spLocks noGrp="1"/>
          </p:cNvSpPr>
          <p:nvPr>
            <p:ph type="dt" sz="half" idx="2"/>
          </p:nvPr>
        </p:nvSpPr>
        <p:spPr/>
        <p:txBody>
          <a:bodyPr/>
          <a:lstStyle/>
          <a:p>
            <a:fld id="{7E7AB22C-8B7E-9B4A-8C65-396C3C874D86}" type="datetime1">
              <a:rPr lang="en-US" smtClean="0"/>
              <a:pPr/>
              <a:t>4/30/23</a:t>
            </a:fld>
            <a:endParaRPr lang="en-US"/>
          </a:p>
        </p:txBody>
      </p:sp>
      <p:sp>
        <p:nvSpPr>
          <p:cNvPr id="5" name="Footer Placeholder 4">
            <a:extLst>
              <a:ext uri="{FF2B5EF4-FFF2-40B4-BE49-F238E27FC236}">
                <a16:creationId xmlns:a16="http://schemas.microsoft.com/office/drawing/2014/main" id="{2444E410-573B-1F94-CA88-BAF3B8A2DA36}"/>
              </a:ext>
            </a:extLst>
          </p:cNvPr>
          <p:cNvSpPr>
            <a:spLocks noGrp="1"/>
          </p:cNvSpPr>
          <p:nvPr>
            <p:ph type="ftr" sz="quarter" idx="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21E1FF5A-73F7-A6BB-19BE-102CF8EA1B4E}"/>
              </a:ext>
            </a:extLst>
          </p:cNvPr>
          <p:cNvSpPr>
            <a:spLocks noGrp="1"/>
          </p:cNvSpPr>
          <p:nvPr>
            <p:ph type="sldNum" sz="quarter" idx="4"/>
          </p:nvPr>
        </p:nvSpPr>
        <p:spPr/>
        <p:txBody>
          <a:bodyPr/>
          <a:lstStyle/>
          <a:p>
            <a:fld id="{294A09A9-5501-47C1-A89A-A340965A2BE2}" type="slidenum">
              <a:rPr lang="en-US" smtClean="0"/>
              <a:pPr/>
              <a:t>30</a:t>
            </a:fld>
            <a:endParaRPr lang="en-US"/>
          </a:p>
        </p:txBody>
      </p:sp>
    </p:spTree>
    <p:extLst>
      <p:ext uri="{BB962C8B-B14F-4D97-AF65-F5344CB8AC3E}">
        <p14:creationId xmlns:p14="http://schemas.microsoft.com/office/powerpoint/2010/main" val="165354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a:t>Thank you</a:t>
            </a: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Task Abstraction</a:t>
            </a:r>
          </a:p>
        </p:txBody>
      </p:sp>
      <p:pic>
        <p:nvPicPr>
          <p:cNvPr id="4" name="Picture 3" descr="Diagram&#10;&#10;Description automatically generated">
            <a:extLst>
              <a:ext uri="{FF2B5EF4-FFF2-40B4-BE49-F238E27FC236}">
                <a16:creationId xmlns:a16="http://schemas.microsoft.com/office/drawing/2014/main" id="{FEF087EC-8835-6729-6EB2-476E866F4A26}"/>
              </a:ext>
            </a:extLst>
          </p:cNvPr>
          <p:cNvPicPr>
            <a:picLocks noChangeAspect="1"/>
          </p:cNvPicPr>
          <p:nvPr/>
        </p:nvPicPr>
        <p:blipFill rotWithShape="1">
          <a:blip r:embed="rId2"/>
          <a:srcRect r="77805" b="82456"/>
          <a:stretch/>
        </p:blipFill>
        <p:spPr>
          <a:xfrm>
            <a:off x="1155031" y="2410511"/>
            <a:ext cx="3323781" cy="2646573"/>
          </a:xfrm>
          <a:prstGeom prst="rect">
            <a:avLst/>
          </a:prstGeom>
        </p:spPr>
      </p:pic>
      <p:pic>
        <p:nvPicPr>
          <p:cNvPr id="5" name="Picture 4" descr="Diagram&#10;&#10;Description automatically generated">
            <a:extLst>
              <a:ext uri="{FF2B5EF4-FFF2-40B4-BE49-F238E27FC236}">
                <a16:creationId xmlns:a16="http://schemas.microsoft.com/office/drawing/2014/main" id="{90475CD8-80DE-D409-348E-ECB497D1FD63}"/>
              </a:ext>
            </a:extLst>
          </p:cNvPr>
          <p:cNvPicPr>
            <a:picLocks noChangeAspect="1"/>
          </p:cNvPicPr>
          <p:nvPr/>
        </p:nvPicPr>
        <p:blipFill rotWithShape="1">
          <a:blip r:embed="rId2"/>
          <a:srcRect l="1715" t="62423" r="51997" b="-39"/>
          <a:stretch/>
        </p:blipFill>
        <p:spPr>
          <a:xfrm>
            <a:off x="5360951" y="1666328"/>
            <a:ext cx="6564301" cy="5373613"/>
          </a:xfrm>
          <a:prstGeom prst="rect">
            <a:avLst/>
          </a:prstGeom>
        </p:spPr>
      </p:pic>
    </p:spTree>
    <p:extLst>
      <p:ext uri="{BB962C8B-B14F-4D97-AF65-F5344CB8AC3E}">
        <p14:creationId xmlns:p14="http://schemas.microsoft.com/office/powerpoint/2010/main" val="57328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Implementation</a:t>
            </a:r>
          </a:p>
        </p:txBody>
      </p:sp>
      <p:sp>
        <p:nvSpPr>
          <p:cNvPr id="13" name="Content Placeholder 12">
            <a:extLst>
              <a:ext uri="{FF2B5EF4-FFF2-40B4-BE49-F238E27FC236}">
                <a16:creationId xmlns:a16="http://schemas.microsoft.com/office/drawing/2014/main" id="{FD6F57F0-28E3-D0F5-1C7E-0C71EA419A83}"/>
              </a:ext>
            </a:extLst>
          </p:cNvPr>
          <p:cNvSpPr>
            <a:spLocks noGrp="1"/>
          </p:cNvSpPr>
          <p:nvPr>
            <p:ph idx="1"/>
          </p:nvPr>
        </p:nvSpPr>
        <p:spPr>
          <a:xfrm>
            <a:off x="176463" y="2155742"/>
            <a:ext cx="6481012" cy="3366815"/>
          </a:xfrm>
        </p:spPr>
        <p:txBody>
          <a:bodyPr/>
          <a:lstStyle/>
          <a:p>
            <a:r>
              <a:rPr lang="en-US"/>
              <a:t>Line Chart in </a:t>
            </a:r>
            <a:r>
              <a:rPr lang="en-US" err="1"/>
              <a:t>VizHub</a:t>
            </a:r>
            <a:r>
              <a:rPr lang="en-US"/>
              <a:t> with d3.js:</a:t>
            </a:r>
          </a:p>
          <a:p>
            <a:pPr marL="457200" indent="-457200">
              <a:buFontTx/>
              <a:buChar char="-"/>
            </a:pPr>
            <a:r>
              <a:rPr lang="en-US"/>
              <a:t>HTML, CSS, </a:t>
            </a:r>
            <a:r>
              <a:rPr lang="en-US" err="1"/>
              <a:t>Javascript</a:t>
            </a:r>
            <a:r>
              <a:rPr lang="en-US"/>
              <a:t> and d3.js.</a:t>
            </a:r>
          </a:p>
          <a:p>
            <a:pPr marL="457200" indent="-457200">
              <a:buFontTx/>
              <a:buChar char="-"/>
            </a:pPr>
            <a:r>
              <a:rPr lang="en-US"/>
              <a:t>SVG, </a:t>
            </a:r>
            <a:r>
              <a:rPr lang="en-US" err="1"/>
              <a:t>AxisBottom</a:t>
            </a:r>
            <a:r>
              <a:rPr lang="en-US"/>
              <a:t>, </a:t>
            </a:r>
            <a:r>
              <a:rPr lang="en-US" err="1"/>
              <a:t>AxisLeft</a:t>
            </a:r>
            <a:r>
              <a:rPr lang="en-US"/>
              <a:t>, </a:t>
            </a:r>
            <a:r>
              <a:rPr lang="en-US" err="1"/>
              <a:t>LineGenerator</a:t>
            </a:r>
            <a:r>
              <a:rPr lang="en-US"/>
              <a:t>, &lt;g&gt;, &lt;path&gt;.</a:t>
            </a:r>
          </a:p>
          <a:p>
            <a:pPr marL="457200" indent="-457200">
              <a:buFontTx/>
              <a:buChar char="-"/>
            </a:pPr>
            <a:r>
              <a:rPr lang="en-US"/>
              <a:t>Map to desired Attributes.</a:t>
            </a:r>
          </a:p>
        </p:txBody>
      </p:sp>
      <p:pic>
        <p:nvPicPr>
          <p:cNvPr id="4" name="Picture 3" descr="Text&#10;&#10;Description automatically generated">
            <a:extLst>
              <a:ext uri="{FF2B5EF4-FFF2-40B4-BE49-F238E27FC236}">
                <a16:creationId xmlns:a16="http://schemas.microsoft.com/office/drawing/2014/main" id="{5BCA8F10-9BBC-745B-FF5A-5ACF31183A3E}"/>
              </a:ext>
            </a:extLst>
          </p:cNvPr>
          <p:cNvPicPr>
            <a:picLocks noChangeAspect="1"/>
          </p:cNvPicPr>
          <p:nvPr/>
        </p:nvPicPr>
        <p:blipFill>
          <a:blip r:embed="rId2"/>
          <a:stretch>
            <a:fillRect/>
          </a:stretch>
        </p:blipFill>
        <p:spPr>
          <a:xfrm>
            <a:off x="7587663" y="0"/>
            <a:ext cx="4604337" cy="6858000"/>
          </a:xfrm>
          <a:prstGeom prst="rect">
            <a:avLst/>
          </a:prstGeom>
        </p:spPr>
      </p:pic>
    </p:spTree>
    <p:extLst>
      <p:ext uri="{BB962C8B-B14F-4D97-AF65-F5344CB8AC3E}">
        <p14:creationId xmlns:p14="http://schemas.microsoft.com/office/powerpoint/2010/main" val="420183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Implementation</a:t>
            </a:r>
          </a:p>
        </p:txBody>
      </p:sp>
      <p:sp>
        <p:nvSpPr>
          <p:cNvPr id="13" name="Content Placeholder 12">
            <a:extLst>
              <a:ext uri="{FF2B5EF4-FFF2-40B4-BE49-F238E27FC236}">
                <a16:creationId xmlns:a16="http://schemas.microsoft.com/office/drawing/2014/main" id="{FD6F57F0-28E3-D0F5-1C7E-0C71EA419A83}"/>
              </a:ext>
            </a:extLst>
          </p:cNvPr>
          <p:cNvSpPr>
            <a:spLocks noGrp="1"/>
          </p:cNvSpPr>
          <p:nvPr>
            <p:ph idx="1"/>
          </p:nvPr>
        </p:nvSpPr>
        <p:spPr>
          <a:xfrm>
            <a:off x="4" y="2268037"/>
            <a:ext cx="9095874" cy="4589963"/>
          </a:xfrm>
          <a:solidFill>
            <a:schemeClr val="bg1"/>
          </a:solidFill>
        </p:spPr>
        <p:txBody>
          <a:bodyPr/>
          <a:lstStyle/>
          <a:p>
            <a:r>
              <a:rPr lang="en-US" sz="2400"/>
              <a:t>Map Chart, Pie Chart, Bar Chart and table summary in Tableau:</a:t>
            </a:r>
          </a:p>
          <a:p>
            <a:pPr marL="457200" indent="-457200">
              <a:buFontTx/>
              <a:buChar char="-"/>
            </a:pPr>
            <a:r>
              <a:rPr lang="en-US" sz="2400"/>
              <a:t>Derive attributes (latitude/longitude/cumulative sums).</a:t>
            </a:r>
          </a:p>
          <a:p>
            <a:pPr marL="457200" indent="-457200">
              <a:buFontTx/>
              <a:buChar char="-"/>
            </a:pPr>
            <a:r>
              <a:rPr lang="en-US" sz="2400"/>
              <a:t>Following the attribute type and task </a:t>
            </a:r>
            <a:r>
              <a:rPr lang="en-US" sz="2400">
                <a:sym typeface="Wingdings" panose="05000000000000000000" pitchFamily="2" charset="2"/>
              </a:rPr>
              <a:t></a:t>
            </a:r>
            <a:r>
              <a:rPr lang="en-US" sz="2400"/>
              <a:t> idiom.</a:t>
            </a:r>
          </a:p>
          <a:p>
            <a:pPr marL="457200" indent="-457200">
              <a:buFontTx/>
              <a:buChar char="-"/>
            </a:pPr>
            <a:r>
              <a:rPr lang="en-US" sz="2400"/>
              <a:t>Add filters.</a:t>
            </a:r>
          </a:p>
          <a:p>
            <a:pPr marL="457200" indent="-457200">
              <a:buFontTx/>
              <a:buChar char="-"/>
            </a:pPr>
            <a:r>
              <a:rPr lang="en-US" sz="2400"/>
              <a:t>Add actions.</a:t>
            </a:r>
          </a:p>
          <a:p>
            <a:pPr marL="457200" indent="-457200">
              <a:buFontTx/>
              <a:buChar char="-"/>
            </a:pPr>
            <a:r>
              <a:rPr lang="en-US" sz="2400"/>
              <a:t>Change color.</a:t>
            </a:r>
          </a:p>
          <a:p>
            <a:pPr marL="457200" indent="-457200">
              <a:buFontTx/>
              <a:buChar char="-"/>
            </a:pPr>
            <a:r>
              <a:rPr lang="en-US" sz="2400"/>
              <a:t>Set tooltip and detail.</a:t>
            </a:r>
          </a:p>
          <a:p>
            <a:pPr marL="457200" indent="-457200">
              <a:buFontTx/>
              <a:buChar char="-"/>
            </a:pPr>
            <a:r>
              <a:rPr lang="en-US" sz="2400"/>
              <a:t>Make Groups</a:t>
            </a:r>
          </a:p>
          <a:p>
            <a:pPr marL="457200" indent="-457200">
              <a:buFontTx/>
              <a:buChar char="-"/>
            </a:pPr>
            <a:r>
              <a:rPr lang="en-US" sz="2400"/>
              <a:t>Sort visualization</a:t>
            </a:r>
          </a:p>
          <a:p>
            <a:pPr marL="457200" indent="-457200">
              <a:buFontTx/>
              <a:buChar char="-"/>
            </a:pPr>
            <a:r>
              <a:rPr lang="en-US" sz="2400"/>
              <a:t>Create Dashboards</a:t>
            </a:r>
          </a:p>
        </p:txBody>
      </p:sp>
      <p:pic>
        <p:nvPicPr>
          <p:cNvPr id="3" name="Picture 2" descr="Graphical user interface&#10;&#10;Description automatically generated">
            <a:extLst>
              <a:ext uri="{FF2B5EF4-FFF2-40B4-BE49-F238E27FC236}">
                <a16:creationId xmlns:a16="http://schemas.microsoft.com/office/drawing/2014/main" id="{F5539FD9-3391-ADAB-5AF7-C7F6616C2B29}"/>
              </a:ext>
            </a:extLst>
          </p:cNvPr>
          <p:cNvPicPr>
            <a:picLocks noChangeAspect="1"/>
          </p:cNvPicPr>
          <p:nvPr/>
        </p:nvPicPr>
        <p:blipFill rotWithShape="1">
          <a:blip r:embed="rId2">
            <a:extLst>
              <a:ext uri="{28A0092B-C50C-407E-A947-70E740481C1C}">
                <a14:useLocalDpi xmlns:a14="http://schemas.microsoft.com/office/drawing/2010/main" val="0"/>
              </a:ext>
            </a:extLst>
          </a:blip>
          <a:srcRect r="31376"/>
          <a:stretch/>
        </p:blipFill>
        <p:spPr>
          <a:xfrm>
            <a:off x="7327231" y="3196740"/>
            <a:ext cx="4078705" cy="3480435"/>
          </a:xfrm>
          <a:prstGeom prst="rect">
            <a:avLst/>
          </a:prstGeom>
        </p:spPr>
      </p:pic>
    </p:spTree>
    <p:extLst>
      <p:ext uri="{BB962C8B-B14F-4D97-AF65-F5344CB8AC3E}">
        <p14:creationId xmlns:p14="http://schemas.microsoft.com/office/powerpoint/2010/main" val="29003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Results</a:t>
            </a:r>
          </a:p>
        </p:txBody>
      </p:sp>
      <p:pic>
        <p:nvPicPr>
          <p:cNvPr id="6" name="Picture 5">
            <a:extLst>
              <a:ext uri="{FF2B5EF4-FFF2-40B4-BE49-F238E27FC236}">
                <a16:creationId xmlns:a16="http://schemas.microsoft.com/office/drawing/2014/main" id="{6DD1FB59-F5EF-DB06-E282-23CB3506B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9982"/>
            <a:ext cx="5993230" cy="3370905"/>
          </a:xfrm>
          <a:prstGeom prst="rect">
            <a:avLst/>
          </a:prstGeom>
        </p:spPr>
      </p:pic>
      <p:pic>
        <p:nvPicPr>
          <p:cNvPr id="7" name="Picture 6" descr="Chart, histogram&#10;&#10;Description automatically generated">
            <a:extLst>
              <a:ext uri="{FF2B5EF4-FFF2-40B4-BE49-F238E27FC236}">
                <a16:creationId xmlns:a16="http://schemas.microsoft.com/office/drawing/2014/main" id="{F820A5EB-0056-B51E-3B35-1DA4E0F38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3230" y="1909981"/>
            <a:ext cx="6198770" cy="3486808"/>
          </a:xfrm>
          <a:prstGeom prst="rect">
            <a:avLst/>
          </a:prstGeom>
        </p:spPr>
      </p:pic>
    </p:spTree>
    <p:extLst>
      <p:ext uri="{BB962C8B-B14F-4D97-AF65-F5344CB8AC3E}">
        <p14:creationId xmlns:p14="http://schemas.microsoft.com/office/powerpoint/2010/main" val="4288441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Results</a:t>
            </a:r>
          </a:p>
        </p:txBody>
      </p:sp>
      <p:pic>
        <p:nvPicPr>
          <p:cNvPr id="3" name="Picture 2" descr="A picture containing map&#10;&#10;Description automatically generated">
            <a:extLst>
              <a:ext uri="{FF2B5EF4-FFF2-40B4-BE49-F238E27FC236}">
                <a16:creationId xmlns:a16="http://schemas.microsoft.com/office/drawing/2014/main" id="{AFFBEF22-D71E-8DE8-02CB-6FD044D40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6563"/>
            <a:ext cx="5488260" cy="4390735"/>
          </a:xfrm>
          <a:prstGeom prst="rect">
            <a:avLst/>
          </a:prstGeom>
        </p:spPr>
      </p:pic>
      <p:pic>
        <p:nvPicPr>
          <p:cNvPr id="4" name="Picture 3" descr="Chart, Excel, pie chart&#10;&#10;Description automatically generated">
            <a:extLst>
              <a:ext uri="{FF2B5EF4-FFF2-40B4-BE49-F238E27FC236}">
                <a16:creationId xmlns:a16="http://schemas.microsoft.com/office/drawing/2014/main" id="{9E05B272-40CE-202B-5224-52A278F44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260" y="1816472"/>
            <a:ext cx="5493496" cy="4280826"/>
          </a:xfrm>
          <a:prstGeom prst="rect">
            <a:avLst/>
          </a:prstGeom>
        </p:spPr>
      </p:pic>
    </p:spTree>
    <p:extLst>
      <p:ext uri="{BB962C8B-B14F-4D97-AF65-F5344CB8AC3E}">
        <p14:creationId xmlns:p14="http://schemas.microsoft.com/office/powerpoint/2010/main" val="4160556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a:t>Results</a:t>
            </a:r>
          </a:p>
        </p:txBody>
      </p:sp>
      <p:pic>
        <p:nvPicPr>
          <p:cNvPr id="5" name="Picture 4" descr="Map&#10;&#10;Description automatically generated">
            <a:extLst>
              <a:ext uri="{FF2B5EF4-FFF2-40B4-BE49-F238E27FC236}">
                <a16:creationId xmlns:a16="http://schemas.microsoft.com/office/drawing/2014/main" id="{011CEB10-45D8-527C-2608-E97327061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37" y="1811972"/>
            <a:ext cx="6002863" cy="4846190"/>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438481BB-B3C7-D061-117C-BFE883D0B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11972"/>
            <a:ext cx="6096000" cy="4846190"/>
          </a:xfrm>
          <a:prstGeom prst="rect">
            <a:avLst/>
          </a:prstGeom>
        </p:spPr>
      </p:pic>
    </p:spTree>
    <p:extLst>
      <p:ext uri="{BB962C8B-B14F-4D97-AF65-F5344CB8AC3E}">
        <p14:creationId xmlns:p14="http://schemas.microsoft.com/office/powerpoint/2010/main" val="3484328977"/>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A615295-94F6-4CE2-A1B1-6B7E1DAA5AD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D5BAB77-79E1-4739-AA51-10C9079186D6}">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{A7C14EA7-85EF-4C5F-944B-9FA1CC36713A}tf45331398_win32</Template>
  <TotalTime>186</TotalTime>
  <Words>1408</Words>
  <Application>Microsoft Macintosh PowerPoint</Application>
  <PresentationFormat>Widescreen</PresentationFormat>
  <Paragraphs>213</Paragraphs>
  <Slides>31</Slides>
  <Notes>1</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Tenorite</vt:lpstr>
      <vt:lpstr>Times New Roman</vt:lpstr>
      <vt:lpstr>Office Theme</vt:lpstr>
      <vt:lpstr>Tech Layoffs Final  Presentation</vt:lpstr>
      <vt:lpstr>Data Abstraction-Business Formation</vt:lpstr>
      <vt:lpstr>Cleaning Data</vt:lpstr>
      <vt:lpstr>Task Abstraction</vt:lpstr>
      <vt:lpstr>Implementation</vt:lpstr>
      <vt:lpstr>Implementation</vt:lpstr>
      <vt:lpstr>Results</vt:lpstr>
      <vt:lpstr>Results</vt:lpstr>
      <vt:lpstr>Results</vt:lpstr>
      <vt:lpstr>Data Abstraction-FRED Inflation</vt:lpstr>
      <vt:lpstr>Data Abstraction-FRED Borrowing Rates</vt:lpstr>
      <vt:lpstr>Data Abstraction-Tech Layoff  Monthly Data</vt:lpstr>
      <vt:lpstr>Task Abstraction</vt:lpstr>
      <vt:lpstr>Implementation</vt:lpstr>
      <vt:lpstr>Implementation</vt:lpstr>
      <vt:lpstr>D3 Results</vt:lpstr>
      <vt:lpstr>Tableau Results</vt:lpstr>
      <vt:lpstr>Tableau Results</vt:lpstr>
      <vt:lpstr>Tableau Results</vt:lpstr>
      <vt:lpstr>Data Abstraction-Layoffs.fyi data set</vt:lpstr>
      <vt:lpstr>Task Abstraction</vt:lpstr>
      <vt:lpstr>Implementation</vt:lpstr>
      <vt:lpstr>Results</vt:lpstr>
      <vt:lpstr>Results</vt:lpstr>
      <vt:lpstr>Results</vt:lpstr>
      <vt:lpstr>Results</vt:lpstr>
      <vt:lpstr>Data Abstraction-Tech Layoff</vt:lpstr>
      <vt:lpstr>Task Abstraction</vt:lpstr>
      <vt:lpstr>Tableau Results History of Unemployment from the year 2010 - 2023</vt:lpstr>
      <vt:lpstr>Tableau Results Unemployment rate during the pandemic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Laid-offs</dc:title>
  <dc:creator>Mitch Lurie</dc:creator>
  <cp:lastModifiedBy>Raj, Kevin</cp:lastModifiedBy>
  <cp:revision>6</cp:revision>
  <dcterms:created xsi:type="dcterms:W3CDTF">2023-04-09T03:55:52Z</dcterms:created>
  <dcterms:modified xsi:type="dcterms:W3CDTF">2023-05-01T01:13:26Z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